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notesSlides/notesSlide1.xml" ContentType="application/vnd.openxmlformats-officedocument.presentationml.notesSlid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charts/chart9.xml" ContentType="application/vnd.openxmlformats-officedocument.drawingml.chart+xml"/>
  <Override PartName="/ppt/charts/style9.xml" ContentType="application/vnd.ms-office.chartstyle+xml"/>
  <Override PartName="/ppt/charts/colors9.xml" ContentType="application/vnd.ms-office.chartcolorstyle+xml"/>
  <Override PartName="/ppt/charts/chart10.xml" ContentType="application/vnd.openxmlformats-officedocument.drawingml.chart+xml"/>
  <Override PartName="/ppt/charts/style10.xml" ContentType="application/vnd.ms-office.chartstyle+xml"/>
  <Override PartName="/ppt/charts/colors10.xml" ContentType="application/vnd.ms-office.chartcolorstyle+xml"/>
  <Override PartName="/ppt/charts/chart11.xml" ContentType="application/vnd.openxmlformats-officedocument.drawingml.chart+xml"/>
  <Override PartName="/ppt/charts/style11.xml" ContentType="application/vnd.ms-office.chartstyle+xml"/>
  <Override PartName="/ppt/charts/colors11.xml" ContentType="application/vnd.ms-office.chartcolorstyle+xml"/>
  <Override PartName="/ppt/charts/chart12.xml" ContentType="application/vnd.openxmlformats-officedocument.drawingml.chart+xml"/>
  <Override PartName="/ppt/charts/style12.xml" ContentType="application/vnd.ms-office.chartstyle+xml"/>
  <Override PartName="/ppt/charts/colors12.xml" ContentType="application/vnd.ms-office.chartcolorstyle+xml"/>
  <Override PartName="/ppt/charts/chart13.xml" ContentType="application/vnd.openxmlformats-officedocument.drawingml.chart+xml"/>
  <Override PartName="/ppt/charts/style13.xml" ContentType="application/vnd.ms-office.chartstyle+xml"/>
  <Override PartName="/ppt/charts/colors13.xml" ContentType="application/vnd.ms-office.chartcolorstyle+xml"/>
  <Override PartName="/ppt/charts/chart14.xml" ContentType="application/vnd.openxmlformats-officedocument.drawingml.chart+xml"/>
  <Override PartName="/ppt/charts/style14.xml" ContentType="application/vnd.ms-office.chartstyle+xml"/>
  <Override PartName="/ppt/charts/colors14.xml" ContentType="application/vnd.ms-office.chartcolorstyle+xml"/>
  <Override PartName="/ppt/charts/chart15.xml" ContentType="application/vnd.openxmlformats-officedocument.drawingml.chart+xml"/>
  <Override PartName="/ppt/charts/style15.xml" ContentType="application/vnd.ms-office.chartstyle+xml"/>
  <Override PartName="/ppt/charts/colors15.xml" ContentType="application/vnd.ms-office.chartcolorstyle+xml"/>
  <Override PartName="/ppt/charts/chart16.xml" ContentType="application/vnd.openxmlformats-officedocument.drawingml.chart+xml"/>
  <Override PartName="/ppt/charts/style16.xml" ContentType="application/vnd.ms-office.chartstyle+xml"/>
  <Override PartName="/ppt/charts/colors16.xml" ContentType="application/vnd.ms-office.chartcolorstyle+xml"/>
  <Override PartName="/ppt/charts/chart17.xml" ContentType="application/vnd.openxmlformats-officedocument.drawingml.chart+xml"/>
  <Override PartName="/ppt/charts/style17.xml" ContentType="application/vnd.ms-office.chartstyle+xml"/>
  <Override PartName="/ppt/charts/colors17.xml" ContentType="application/vnd.ms-office.chartcolorstyle+xml"/>
  <Override PartName="/ppt/charts/chart18.xml" ContentType="application/vnd.openxmlformats-officedocument.drawingml.chart+xml"/>
  <Override PartName="/ppt/charts/style18.xml" ContentType="application/vnd.ms-office.chartstyle+xml"/>
  <Override PartName="/ppt/charts/colors18.xml" ContentType="application/vnd.ms-office.chartcolorstyle+xml"/>
  <Override PartName="/ppt/notesSlides/notesSlide2.xml" ContentType="application/vnd.openxmlformats-officedocument.presentationml.notesSlide+xml"/>
  <Override PartName="/ppt/charts/chart19.xml" ContentType="application/vnd.openxmlformats-officedocument.drawingml.chart+xml"/>
  <Override PartName="/ppt/charts/style19.xml" ContentType="application/vnd.ms-office.chartstyle+xml"/>
  <Override PartName="/ppt/charts/colors19.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36" r:id="rId1"/>
  </p:sldMasterIdLst>
  <p:notesMasterIdLst>
    <p:notesMasterId r:id="rId22"/>
  </p:notesMasterIdLst>
  <p:sldIdLst>
    <p:sldId id="256" r:id="rId2"/>
    <p:sldId id="261" r:id="rId3"/>
    <p:sldId id="268" r:id="rId4"/>
    <p:sldId id="267" r:id="rId5"/>
    <p:sldId id="282" r:id="rId6"/>
    <p:sldId id="266" r:id="rId7"/>
    <p:sldId id="279" r:id="rId8"/>
    <p:sldId id="280" r:id="rId9"/>
    <p:sldId id="281" r:id="rId10"/>
    <p:sldId id="276" r:id="rId11"/>
    <p:sldId id="277" r:id="rId12"/>
    <p:sldId id="278" r:id="rId13"/>
    <p:sldId id="269" r:id="rId14"/>
    <p:sldId id="270" r:id="rId15"/>
    <p:sldId id="272" r:id="rId16"/>
    <p:sldId id="271" r:id="rId17"/>
    <p:sldId id="274" r:id="rId18"/>
    <p:sldId id="275" r:id="rId19"/>
    <p:sldId id="264" r:id="rId20"/>
    <p:sldId id="265"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B8DEFEEF-FC0E-4ED1-9E34-3179E24C65F3}">
          <p14:sldIdLst>
            <p14:sldId id="256"/>
            <p14:sldId id="261"/>
            <p14:sldId id="268"/>
            <p14:sldId id="267"/>
            <p14:sldId id="282"/>
            <p14:sldId id="266"/>
            <p14:sldId id="279"/>
            <p14:sldId id="280"/>
            <p14:sldId id="281"/>
            <p14:sldId id="276"/>
            <p14:sldId id="277"/>
            <p14:sldId id="278"/>
            <p14:sldId id="269"/>
            <p14:sldId id="270"/>
            <p14:sldId id="272"/>
            <p14:sldId id="271"/>
            <p14:sldId id="274"/>
            <p14:sldId id="275"/>
            <p14:sldId id="264"/>
            <p14:sldId id="265"/>
          </p14:sldIdLst>
        </p14:section>
        <p14:section name="Untitled Section" id="{9E4CF787-3F0B-4D13-8517-73E69D88CCED}">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3644" autoAdjust="0"/>
    <p:restoredTop sz="94660"/>
  </p:normalViewPr>
  <p:slideViewPr>
    <p:cSldViewPr>
      <p:cViewPr varScale="1">
        <p:scale>
          <a:sx n="109" d="100"/>
          <a:sy n="109" d="100"/>
        </p:scale>
        <p:origin x="1296" y="102"/>
      </p:cViewPr>
      <p:guideLst>
        <p:guide orient="horz" pos="2160"/>
        <p:guide pos="2880"/>
      </p:guideLst>
    </p:cSldViewPr>
  </p:slideViewPr>
  <p:notesTextViewPr>
    <p:cViewPr>
      <p:scale>
        <a:sx n="3" d="2"/>
        <a:sy n="3" d="2"/>
      </p:scale>
      <p:origin x="0" y="0"/>
    </p:cViewPr>
  </p:notesTextViewPr>
  <p:sorterViewPr>
    <p:cViewPr>
      <p:scale>
        <a:sx n="200" d="100"/>
        <a:sy n="200" d="100"/>
      </p:scale>
      <p:origin x="0" y="-5022"/>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3" Type="http://schemas.openxmlformats.org/officeDocument/2006/relationships/oleObject" Target="file:///C:\Users\pwilliams2\AppData\Local\Temp\Temp1_Data_Q5_180226.zip\Student%20Engagement%20-%20Barriers%20involved%20with%20UPSU%20Activities.xlsx" TargetMode="External"/><Relationship Id="rId2" Type="http://schemas.microsoft.com/office/2011/relationships/chartColorStyle" Target="colors1.xml"/><Relationship Id="rId1" Type="http://schemas.microsoft.com/office/2011/relationships/chartStyle" Target="style1.xml"/></Relationships>
</file>

<file path=ppt/charts/_rels/chart10.xml.rels><?xml version="1.0" encoding="UTF-8" standalone="yes"?>
<Relationships xmlns="http://schemas.openxmlformats.org/package/2006/relationships"><Relationship Id="rId3" Type="http://schemas.openxmlformats.org/officeDocument/2006/relationships/oleObject" Target="file:///C:\Users\pwilliams2\Desktop\Wed%20PM%20Teaching%201718%202.xlsx" TargetMode="External"/><Relationship Id="rId2" Type="http://schemas.microsoft.com/office/2011/relationships/chartColorStyle" Target="colors10.xml"/><Relationship Id="rId1" Type="http://schemas.microsoft.com/office/2011/relationships/chartStyle" Target="style10.xml"/></Relationships>
</file>

<file path=ppt/charts/_rels/chart11.xml.rels><?xml version="1.0" encoding="UTF-8" standalone="yes"?>
<Relationships xmlns="http://schemas.openxmlformats.org/package/2006/relationships"><Relationship Id="rId3" Type="http://schemas.openxmlformats.org/officeDocument/2006/relationships/oleObject" Target="file:///C:\Users\pwilliams2\Desktop\Wed%20PM%20Teaching%201718%202.xlsx" TargetMode="External"/><Relationship Id="rId2" Type="http://schemas.microsoft.com/office/2011/relationships/chartColorStyle" Target="colors11.xml"/><Relationship Id="rId1" Type="http://schemas.microsoft.com/office/2011/relationships/chartStyle" Target="style11.xml"/></Relationships>
</file>

<file path=ppt/charts/_rels/chart12.xml.rels><?xml version="1.0" encoding="UTF-8" standalone="yes"?>
<Relationships xmlns="http://schemas.openxmlformats.org/package/2006/relationships"><Relationship Id="rId3" Type="http://schemas.openxmlformats.org/officeDocument/2006/relationships/oleObject" Target="file:///C:\Users\pwilliams2\Desktop\Wed%20PM%20Teaching%201718%202.xlsx" TargetMode="External"/><Relationship Id="rId2" Type="http://schemas.microsoft.com/office/2011/relationships/chartColorStyle" Target="colors12.xml"/><Relationship Id="rId1" Type="http://schemas.microsoft.com/office/2011/relationships/chartStyle" Target="style12.xml"/></Relationships>
</file>

<file path=ppt/charts/_rels/chart13.xml.rels><?xml version="1.0" encoding="UTF-8" standalone="yes"?>
<Relationships xmlns="http://schemas.openxmlformats.org/package/2006/relationships"><Relationship Id="rId3" Type="http://schemas.openxmlformats.org/officeDocument/2006/relationships/oleObject" Target="file:///C:\Users\pwilliams2\Desktop\Wed%20PM%20Teaching%201718%202.xlsx" TargetMode="External"/><Relationship Id="rId2" Type="http://schemas.microsoft.com/office/2011/relationships/chartColorStyle" Target="colors13.xml"/><Relationship Id="rId1" Type="http://schemas.microsoft.com/office/2011/relationships/chartStyle" Target="style13.xml"/></Relationships>
</file>

<file path=ppt/charts/_rels/chart14.xml.rels><?xml version="1.0" encoding="UTF-8" standalone="yes"?>
<Relationships xmlns="http://schemas.openxmlformats.org/package/2006/relationships"><Relationship Id="rId3" Type="http://schemas.openxmlformats.org/officeDocument/2006/relationships/oleObject" Target="file:///C:\Users\pwilliams2\Desktop\Wed%20PM%20Teaching%201718%202.xlsx" TargetMode="External"/><Relationship Id="rId2" Type="http://schemas.microsoft.com/office/2011/relationships/chartColorStyle" Target="colors14.xml"/><Relationship Id="rId1" Type="http://schemas.microsoft.com/office/2011/relationships/chartStyle" Target="style14.xml"/></Relationships>
</file>

<file path=ppt/charts/_rels/chart15.xml.rels><?xml version="1.0" encoding="UTF-8" standalone="yes"?>
<Relationships xmlns="http://schemas.openxmlformats.org/package/2006/relationships"><Relationship Id="rId3" Type="http://schemas.openxmlformats.org/officeDocument/2006/relationships/oleObject" Target="file:///C:\Users\pwilliams2\Desktop\Wed%20PM%20Teaching%201718%202.xlsx" TargetMode="External"/><Relationship Id="rId2" Type="http://schemas.microsoft.com/office/2011/relationships/chartColorStyle" Target="colors15.xml"/><Relationship Id="rId1" Type="http://schemas.microsoft.com/office/2011/relationships/chartStyle" Target="style15.xml"/></Relationships>
</file>

<file path=ppt/charts/_rels/chart16.xml.rels><?xml version="1.0" encoding="UTF-8" standalone="yes"?>
<Relationships xmlns="http://schemas.openxmlformats.org/package/2006/relationships"><Relationship Id="rId3" Type="http://schemas.openxmlformats.org/officeDocument/2006/relationships/oleObject" Target="file:///C:\Users\pwilliams2\Desktop\Wed%20PM%20Teaching%201718%202.xlsx" TargetMode="External"/><Relationship Id="rId2" Type="http://schemas.microsoft.com/office/2011/relationships/chartColorStyle" Target="colors16.xml"/><Relationship Id="rId1" Type="http://schemas.microsoft.com/office/2011/relationships/chartStyle" Target="style16.xml"/></Relationships>
</file>

<file path=ppt/charts/_rels/chart17.xml.rels><?xml version="1.0" encoding="UTF-8" standalone="yes"?>
<Relationships xmlns="http://schemas.openxmlformats.org/package/2006/relationships"><Relationship Id="rId3" Type="http://schemas.openxmlformats.org/officeDocument/2006/relationships/oleObject" Target="file:///C:\Users\pwilliams2\Desktop\Wed%20PM%20Teaching%201718%202.xlsx" TargetMode="External"/><Relationship Id="rId2" Type="http://schemas.microsoft.com/office/2011/relationships/chartColorStyle" Target="colors17.xml"/><Relationship Id="rId1" Type="http://schemas.microsoft.com/office/2011/relationships/chartStyle" Target="style17.xml"/></Relationships>
</file>

<file path=ppt/charts/_rels/chart18.xml.rels><?xml version="1.0" encoding="UTF-8" standalone="yes"?>
<Relationships xmlns="http://schemas.openxmlformats.org/package/2006/relationships"><Relationship Id="rId3" Type="http://schemas.openxmlformats.org/officeDocument/2006/relationships/oleObject" Target="file:///C:\Users\pwilliams2\Desktop\Wed%20PM%20Teaching%201718%202.xlsx" TargetMode="External"/><Relationship Id="rId2" Type="http://schemas.microsoft.com/office/2011/relationships/chartColorStyle" Target="colors18.xml"/><Relationship Id="rId1" Type="http://schemas.microsoft.com/office/2011/relationships/chartStyle" Target="style18.xml"/></Relationships>
</file>

<file path=ppt/charts/_rels/chart19.xml.rels><?xml version="1.0" encoding="UTF-8" standalone="yes"?>
<Relationships xmlns="http://schemas.openxmlformats.org/package/2006/relationships"><Relationship Id="rId3" Type="http://schemas.openxmlformats.org/officeDocument/2006/relationships/oleObject" Target="file:///C:\Users\pwilliams2\Desktop\Wed%20PM%20Teaching%201718%202.xlsx" TargetMode="External"/><Relationship Id="rId2" Type="http://schemas.microsoft.com/office/2011/relationships/chartColorStyle" Target="colors19.xml"/><Relationship Id="rId1" Type="http://schemas.microsoft.com/office/2011/relationships/chartStyle" Target="style19.xml"/></Relationships>
</file>

<file path=ppt/charts/_rels/chart2.xml.rels><?xml version="1.0" encoding="UTF-8" standalone="yes"?>
<Relationships xmlns="http://schemas.openxmlformats.org/package/2006/relationships"><Relationship Id="rId3" Type="http://schemas.openxmlformats.org/officeDocument/2006/relationships/oleObject" Target="file:///C:\Users\pwilliams2\AppData\Local\Temp\Temp1_Data_Q5_180226.zip\Student%20Engagement%20-%20Barriers%20involved%20with%20UPSU%20Activities.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file:///C:\Users\pwilliams2\AppData\Local\Temp\Temp1_Data_Q5_180226.zip\Student%20Engagement%20-%20Barriers%20involved%20with%20UPSU%20Activities.xlsx"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file:///C:\Users\pwilliams2\AppData\Local\Temp\Temp1_Data_Q5_180226.zip\Student%20Engagement%20-%20Barriers%20involved%20with%20UPSU%20Activities.xlsx" TargetMode="External"/><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oleObject" Target="file:///C:\Users\pwilliams2\AppData\Local\Temp\Temp1_Data_Q5_180226.zip\Student%20Engagement%20-%20Barriers%20involved%20with%20UPSU%20Activities.xlsx" TargetMode="External"/><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oleObject" Target="file:///C:\Users\pwilliams2\Desktop\Wed%20PM%20Teaching%201718%202.xlsx" TargetMode="External"/><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oleObject" Target="file:///C:\Users\pwilliams2\Desktop\Wed%20PM%20Teaching%201718%202.xlsx" TargetMode="External"/><Relationship Id="rId2" Type="http://schemas.microsoft.com/office/2011/relationships/chartColorStyle" Target="colors7.xml"/><Relationship Id="rId1" Type="http://schemas.microsoft.com/office/2011/relationships/chartStyle" Target="style7.xml"/></Relationships>
</file>

<file path=ppt/charts/_rels/chart8.xml.rels><?xml version="1.0" encoding="UTF-8" standalone="yes"?>
<Relationships xmlns="http://schemas.openxmlformats.org/package/2006/relationships"><Relationship Id="rId3" Type="http://schemas.openxmlformats.org/officeDocument/2006/relationships/oleObject" Target="file:///C:\Users\pwilliams2\Desktop\Wed%20PM%20Teaching%201718%202.xlsx" TargetMode="External"/><Relationship Id="rId2" Type="http://schemas.microsoft.com/office/2011/relationships/chartColorStyle" Target="colors8.xml"/><Relationship Id="rId1" Type="http://schemas.microsoft.com/office/2011/relationships/chartStyle" Target="style8.xml"/></Relationships>
</file>

<file path=ppt/charts/_rels/chart9.xml.rels><?xml version="1.0" encoding="UTF-8" standalone="yes"?>
<Relationships xmlns="http://schemas.openxmlformats.org/package/2006/relationships"><Relationship Id="rId3" Type="http://schemas.openxmlformats.org/officeDocument/2006/relationships/oleObject" Target="file:///C:\Users\pwilliams2\Desktop\Wed%20PM%20Teaching%201718%202.xlsx" TargetMode="External"/><Relationship Id="rId2" Type="http://schemas.microsoft.com/office/2011/relationships/chartColorStyle" Target="colors9.xml"/><Relationship Id="rId1" Type="http://schemas.microsoft.com/office/2011/relationships/chartStyle" Target="style9.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sz="16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pieChart>
        <c:varyColors val="1"/>
        <c:ser>
          <c:idx val="0"/>
          <c:order val="0"/>
          <c:tx>
            <c:strRef>
              <c:f>'[Student Engagement - Barriers involved with UPSU Activities.xlsx]Question 5'!$A$13</c:f>
              <c:strCache>
                <c:ptCount val="1"/>
                <c:pt idx="0">
                  <c:v>I would feel isolated if I was unable to participate in UPSU Clubs, Societies and Activities</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1-D589-4682-824A-C31B8A732FEC}"/>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D589-4682-824A-C31B8A732FEC}"/>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D589-4682-824A-C31B8A732FEC}"/>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7-D589-4682-824A-C31B8A732FEC}"/>
              </c:ext>
            </c:extLst>
          </c:dPt>
          <c:dPt>
            <c:idx val="4"/>
            <c:bubble3D val="0"/>
            <c:spPr>
              <a:solidFill>
                <a:schemeClr val="accent5"/>
              </a:solidFill>
              <a:ln w="19050">
                <a:solidFill>
                  <a:schemeClr val="lt1"/>
                </a:solidFill>
              </a:ln>
              <a:effectLst/>
            </c:spPr>
            <c:extLst>
              <c:ext xmlns:c16="http://schemas.microsoft.com/office/drawing/2014/chart" uri="{C3380CC4-5D6E-409C-BE32-E72D297353CC}">
                <c16:uniqueId val="{00000009-D589-4682-824A-C31B8A732FEC}"/>
              </c:ext>
            </c:extLst>
          </c:dPt>
          <c:dPt>
            <c:idx val="5"/>
            <c:bubble3D val="0"/>
            <c:spPr>
              <a:solidFill>
                <a:schemeClr val="accent6"/>
              </a:solidFill>
              <a:ln w="19050">
                <a:solidFill>
                  <a:schemeClr val="lt1"/>
                </a:solidFill>
              </a:ln>
              <a:effectLst/>
            </c:spPr>
            <c:extLst>
              <c:ext xmlns:c16="http://schemas.microsoft.com/office/drawing/2014/chart" uri="{C3380CC4-5D6E-409C-BE32-E72D297353CC}">
                <c16:uniqueId val="{0000000B-D589-4682-824A-C31B8A732FEC}"/>
              </c:ext>
            </c:extLst>
          </c:dPt>
          <c:dPt>
            <c:idx val="6"/>
            <c:bubble3D val="0"/>
            <c:spPr>
              <a:solidFill>
                <a:schemeClr val="accent1">
                  <a:lumMod val="60000"/>
                </a:schemeClr>
              </a:solidFill>
              <a:ln w="19050">
                <a:solidFill>
                  <a:schemeClr val="lt1"/>
                </a:solidFill>
              </a:ln>
              <a:effectLst/>
            </c:spPr>
            <c:extLst>
              <c:ext xmlns:c16="http://schemas.microsoft.com/office/drawing/2014/chart" uri="{C3380CC4-5D6E-409C-BE32-E72D297353CC}">
                <c16:uniqueId val="{0000000D-D589-4682-824A-C31B8A732FEC}"/>
              </c:ext>
            </c:extLst>
          </c:dPt>
          <c:dLbls>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lumMod val="75000"/>
                        <a:lumOff val="25000"/>
                      </a:schemeClr>
                    </a:solidFill>
                    <a:latin typeface="+mn-lt"/>
                    <a:ea typeface="+mn-ea"/>
                    <a:cs typeface="+mn-cs"/>
                  </a:defRPr>
                </a:pPr>
                <a:endParaRPr lang="en-US"/>
              </a:p>
            </c:txPr>
            <c:dLblPos val="bestFit"/>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'[Student Engagement - Barriers involved with UPSU Activities.xlsx]Question 5'!$B$3:$H$3</c:f>
              <c:strCache>
                <c:ptCount val="7"/>
                <c:pt idx="0">
                  <c:v>Strongly Agree</c:v>
                </c:pt>
                <c:pt idx="1">
                  <c:v>Agree</c:v>
                </c:pt>
                <c:pt idx="2">
                  <c:v>Neither Agree nor Disagree</c:v>
                </c:pt>
                <c:pt idx="3">
                  <c:v>Disagree</c:v>
                </c:pt>
                <c:pt idx="4">
                  <c:v>Strongly Disagree</c:v>
                </c:pt>
                <c:pt idx="5">
                  <c:v>I Don't Know</c:v>
                </c:pt>
                <c:pt idx="6">
                  <c:v>Prefer not to say</c:v>
                </c:pt>
              </c:strCache>
            </c:strRef>
          </c:cat>
          <c:val>
            <c:numRef>
              <c:f>'[Student Engagement - Barriers involved with UPSU Activities.xlsx]Question 5'!$B$13:$H$13</c:f>
              <c:numCache>
                <c:formatCode>0.00%</c:formatCode>
                <c:ptCount val="7"/>
                <c:pt idx="0">
                  <c:v>0.33179999999999998</c:v>
                </c:pt>
                <c:pt idx="1">
                  <c:v>0.39760000000000001</c:v>
                </c:pt>
                <c:pt idx="2">
                  <c:v>0.1459</c:v>
                </c:pt>
                <c:pt idx="3">
                  <c:v>7.2900000000000006E-2</c:v>
                </c:pt>
                <c:pt idx="4">
                  <c:v>3.0599999999999999E-2</c:v>
                </c:pt>
                <c:pt idx="5">
                  <c:v>1.6500000000000001E-2</c:v>
                </c:pt>
                <c:pt idx="6">
                  <c:v>4.6999999999999993E-3</c:v>
                </c:pt>
              </c:numCache>
            </c:numRef>
          </c:val>
          <c:extLst>
            <c:ext xmlns:c16="http://schemas.microsoft.com/office/drawing/2014/chart" uri="{C3380CC4-5D6E-409C-BE32-E72D297353CC}">
              <c16:uniqueId val="{0000000E-D589-4682-824A-C31B8A732FEC}"/>
            </c:ext>
          </c:extLst>
        </c:ser>
        <c:dLbls>
          <c:showLegendKey val="0"/>
          <c:showVal val="0"/>
          <c:showCatName val="0"/>
          <c:showSerName val="0"/>
          <c:showPercent val="0"/>
          <c:showBubbleSize val="0"/>
          <c:showLeaderLines val="1"/>
        </c:dLbls>
        <c:firstSliceAng val="0"/>
      </c:pieChart>
      <c:spPr>
        <a:noFill/>
        <a:ln>
          <a:noFill/>
        </a:ln>
        <a:effectLst/>
      </c:spPr>
    </c:plotArea>
    <c:legend>
      <c:legendPos val="b"/>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Sheet10!$N$13</c:f>
              <c:strCache>
                <c:ptCount val="1"/>
                <c:pt idx="0">
                  <c:v>Arts &amp; Humanities</c:v>
                </c:pt>
              </c:strCache>
            </c:strRef>
          </c:tx>
          <c:spPr>
            <a:solidFill>
              <a:schemeClr val="accent6"/>
            </a:solidFill>
            <a:ln>
              <a:noFill/>
            </a:ln>
            <a:effectLst/>
          </c:spPr>
          <c:invertIfNegative val="0"/>
          <c:dPt>
            <c:idx val="0"/>
            <c:invertIfNegative val="0"/>
            <c:bubble3D val="0"/>
            <c:spPr>
              <a:solidFill>
                <a:schemeClr val="accent2"/>
              </a:solidFill>
              <a:ln>
                <a:noFill/>
              </a:ln>
              <a:effectLst/>
            </c:spPr>
            <c:extLst>
              <c:ext xmlns:c16="http://schemas.microsoft.com/office/drawing/2014/chart" uri="{C3380CC4-5D6E-409C-BE32-E72D297353CC}">
                <c16:uniqueId val="{00000001-3ACF-4E72-AED5-83CDB0B0EA62}"/>
              </c:ext>
            </c:extLst>
          </c:dPt>
          <c:dPt>
            <c:idx val="1"/>
            <c:invertIfNegative val="0"/>
            <c:bubble3D val="0"/>
            <c:spPr>
              <a:solidFill>
                <a:schemeClr val="accent6"/>
              </a:solidFill>
              <a:ln>
                <a:noFill/>
              </a:ln>
              <a:effectLst/>
            </c:spPr>
            <c:extLst>
              <c:ext xmlns:c16="http://schemas.microsoft.com/office/drawing/2014/chart" uri="{C3380CC4-5D6E-409C-BE32-E72D297353CC}">
                <c16:uniqueId val="{00000002-3ACF-4E72-AED5-83CDB0B0EA62}"/>
              </c:ext>
            </c:extLst>
          </c:dPt>
          <c:dPt>
            <c:idx val="2"/>
            <c:invertIfNegative val="0"/>
            <c:bubble3D val="0"/>
            <c:spPr>
              <a:solidFill>
                <a:schemeClr val="accent4"/>
              </a:solidFill>
              <a:ln>
                <a:noFill/>
              </a:ln>
              <a:effectLst/>
            </c:spPr>
            <c:extLst>
              <c:ext xmlns:c16="http://schemas.microsoft.com/office/drawing/2014/chart" uri="{C3380CC4-5D6E-409C-BE32-E72D297353CC}">
                <c16:uniqueId val="{00000003-3ACF-4E72-AED5-83CDB0B0EA62}"/>
              </c:ext>
            </c:extLst>
          </c:dPt>
          <c:dLbls>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Sheet10!$O$12:$Q$12</c:f>
              <c:strCache>
                <c:ptCount val="3"/>
                <c:pt idx="0">
                  <c:v>Undergraduate</c:v>
                </c:pt>
                <c:pt idx="1">
                  <c:v>Postgraduate</c:v>
                </c:pt>
                <c:pt idx="2">
                  <c:v>Total</c:v>
                </c:pt>
              </c:strCache>
            </c:strRef>
          </c:cat>
          <c:val>
            <c:numRef>
              <c:f>Sheet10!$O$13:$Q$13</c:f>
              <c:numCache>
                <c:formatCode>General</c:formatCode>
                <c:ptCount val="3"/>
                <c:pt idx="0">
                  <c:v>429</c:v>
                </c:pt>
                <c:pt idx="1">
                  <c:v>214</c:v>
                </c:pt>
                <c:pt idx="2">
                  <c:v>643</c:v>
                </c:pt>
              </c:numCache>
            </c:numRef>
          </c:val>
          <c:extLst>
            <c:ext xmlns:c16="http://schemas.microsoft.com/office/drawing/2014/chart" uri="{C3380CC4-5D6E-409C-BE32-E72D297353CC}">
              <c16:uniqueId val="{00000000-3ACF-4E72-AED5-83CDB0B0EA62}"/>
            </c:ext>
          </c:extLst>
        </c:ser>
        <c:dLbls>
          <c:showLegendKey val="0"/>
          <c:showVal val="0"/>
          <c:showCatName val="0"/>
          <c:showSerName val="0"/>
          <c:showPercent val="0"/>
          <c:showBubbleSize val="0"/>
        </c:dLbls>
        <c:gapWidth val="219"/>
        <c:overlap val="-27"/>
        <c:axId val="614866040"/>
        <c:axId val="614865712"/>
      </c:barChart>
      <c:catAx>
        <c:axId val="61486604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614865712"/>
        <c:crosses val="autoZero"/>
        <c:auto val="1"/>
        <c:lblAlgn val="ctr"/>
        <c:lblOffset val="100"/>
        <c:noMultiLvlLbl val="0"/>
      </c:catAx>
      <c:valAx>
        <c:axId val="614865712"/>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614866040"/>
        <c:crosses val="autoZero"/>
        <c:crossBetween val="between"/>
      </c:valAx>
      <c:spPr>
        <a:noFill/>
        <a:ln>
          <a:noFill/>
        </a:ln>
        <a:effectLst/>
      </c:spPr>
    </c:plotArea>
    <c:plotVisOnly val="1"/>
    <c:dispBlanksAs val="gap"/>
    <c:showDLblsOverMax val="0"/>
  </c:chart>
  <c:spPr>
    <a:noFill/>
    <a:ln>
      <a:solidFill>
        <a:schemeClr val="tx1"/>
      </a:solidFill>
    </a:ln>
    <a:effectLst/>
  </c:spPr>
  <c:txPr>
    <a:bodyPr/>
    <a:lstStyle/>
    <a:p>
      <a:pPr>
        <a:defRPr/>
      </a:pPr>
      <a:endParaRPr lang="en-US"/>
    </a:p>
  </c:txPr>
  <c:externalData r:id="rId3">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Sheet11!$B$1</c:f>
              <c:strCache>
                <c:ptCount val="1"/>
                <c:pt idx="0">
                  <c:v>Arts and Humanities</c:v>
                </c:pt>
              </c:strCache>
            </c:strRef>
          </c:tx>
          <c:dPt>
            <c:idx val="0"/>
            <c:bubble3D val="0"/>
            <c:spPr>
              <a:gradFill>
                <a:gsLst>
                  <a:gs pos="100000">
                    <a:schemeClr val="accent6">
                      <a:lumMod val="60000"/>
                      <a:lumOff val="40000"/>
                    </a:schemeClr>
                  </a:gs>
                  <a:gs pos="0">
                    <a:schemeClr val="accent6"/>
                  </a:gs>
                </a:gsLst>
                <a:lin ang="5400000" scaled="0"/>
              </a:gradFill>
              <a:ln w="19050">
                <a:solidFill>
                  <a:schemeClr val="lt1"/>
                </a:solidFill>
              </a:ln>
              <a:effectLst/>
            </c:spPr>
            <c:extLst>
              <c:ext xmlns:c16="http://schemas.microsoft.com/office/drawing/2014/chart" uri="{C3380CC4-5D6E-409C-BE32-E72D297353CC}">
                <c16:uniqueId val="{00000001-5AAB-4214-8559-793CA8B367A9}"/>
              </c:ext>
            </c:extLst>
          </c:dPt>
          <c:dPt>
            <c:idx val="1"/>
            <c:bubble3D val="0"/>
            <c:spPr>
              <a:gradFill>
                <a:gsLst>
                  <a:gs pos="100000">
                    <a:schemeClr val="accent5">
                      <a:lumMod val="60000"/>
                      <a:lumOff val="40000"/>
                    </a:schemeClr>
                  </a:gs>
                  <a:gs pos="0">
                    <a:schemeClr val="accent5"/>
                  </a:gs>
                </a:gsLst>
                <a:lin ang="5400000" scaled="0"/>
              </a:gradFill>
              <a:ln w="19050">
                <a:solidFill>
                  <a:schemeClr val="lt1"/>
                </a:solidFill>
              </a:ln>
              <a:effectLst/>
            </c:spPr>
            <c:extLst>
              <c:ext xmlns:c16="http://schemas.microsoft.com/office/drawing/2014/chart" uri="{C3380CC4-5D6E-409C-BE32-E72D297353CC}">
                <c16:uniqueId val="{00000003-5AAB-4214-8559-793CA8B367A9}"/>
              </c:ext>
            </c:extLst>
          </c:dPt>
          <c:dPt>
            <c:idx val="2"/>
            <c:bubble3D val="0"/>
            <c:spPr>
              <a:gradFill>
                <a:gsLst>
                  <a:gs pos="100000">
                    <a:schemeClr val="accent4">
                      <a:lumMod val="60000"/>
                      <a:lumOff val="40000"/>
                    </a:schemeClr>
                  </a:gs>
                  <a:gs pos="0">
                    <a:schemeClr val="accent4"/>
                  </a:gs>
                </a:gsLst>
                <a:lin ang="5400000" scaled="0"/>
              </a:gradFill>
              <a:ln w="19050">
                <a:solidFill>
                  <a:schemeClr val="lt1"/>
                </a:solidFill>
              </a:ln>
              <a:effectLst/>
            </c:spPr>
            <c:extLst>
              <c:ext xmlns:c16="http://schemas.microsoft.com/office/drawing/2014/chart" uri="{C3380CC4-5D6E-409C-BE32-E72D297353CC}">
                <c16:uniqueId val="{00000005-5AAB-4214-8559-793CA8B367A9}"/>
              </c:ext>
            </c:extLst>
          </c:dPt>
          <c:dPt>
            <c:idx val="3"/>
            <c:bubble3D val="0"/>
            <c:spPr>
              <a:gradFill>
                <a:gsLst>
                  <a:gs pos="100000">
                    <a:schemeClr val="accent6">
                      <a:lumMod val="60000"/>
                      <a:lumMod val="60000"/>
                      <a:lumOff val="40000"/>
                    </a:schemeClr>
                  </a:gs>
                  <a:gs pos="0">
                    <a:schemeClr val="accent6">
                      <a:lumMod val="60000"/>
                    </a:schemeClr>
                  </a:gs>
                </a:gsLst>
                <a:lin ang="5400000" scaled="0"/>
              </a:gradFill>
              <a:ln w="19050">
                <a:solidFill>
                  <a:schemeClr val="lt1"/>
                </a:solidFill>
              </a:ln>
              <a:effectLst/>
            </c:spPr>
            <c:extLst>
              <c:ext xmlns:c16="http://schemas.microsoft.com/office/drawing/2014/chart" uri="{C3380CC4-5D6E-409C-BE32-E72D297353CC}">
                <c16:uniqueId val="{00000007-5AAB-4214-8559-793CA8B367A9}"/>
              </c:ext>
            </c:extLst>
          </c:dPt>
          <c:dPt>
            <c:idx val="4"/>
            <c:bubble3D val="0"/>
            <c:spPr>
              <a:gradFill>
                <a:gsLst>
                  <a:gs pos="100000">
                    <a:schemeClr val="accent5">
                      <a:lumMod val="60000"/>
                      <a:lumMod val="60000"/>
                      <a:lumOff val="40000"/>
                    </a:schemeClr>
                  </a:gs>
                  <a:gs pos="0">
                    <a:schemeClr val="accent5">
                      <a:lumMod val="60000"/>
                    </a:schemeClr>
                  </a:gs>
                </a:gsLst>
                <a:lin ang="5400000" scaled="0"/>
              </a:gradFill>
              <a:ln w="19050">
                <a:solidFill>
                  <a:schemeClr val="lt1"/>
                </a:solidFill>
              </a:ln>
              <a:effectLst/>
            </c:spPr>
            <c:extLst>
              <c:ext xmlns:c16="http://schemas.microsoft.com/office/drawing/2014/chart" uri="{C3380CC4-5D6E-409C-BE32-E72D297353CC}">
                <c16:uniqueId val="{00000009-5AAB-4214-8559-793CA8B367A9}"/>
              </c:ext>
            </c:extLst>
          </c:dPt>
          <c:dPt>
            <c:idx val="5"/>
            <c:bubble3D val="0"/>
            <c:spPr>
              <a:gradFill>
                <a:gsLst>
                  <a:gs pos="100000">
                    <a:schemeClr val="accent4">
                      <a:lumMod val="60000"/>
                      <a:lumMod val="60000"/>
                      <a:lumOff val="40000"/>
                    </a:schemeClr>
                  </a:gs>
                  <a:gs pos="0">
                    <a:schemeClr val="accent4">
                      <a:lumMod val="60000"/>
                    </a:schemeClr>
                  </a:gs>
                </a:gsLst>
                <a:lin ang="5400000" scaled="0"/>
              </a:gradFill>
              <a:ln w="19050">
                <a:solidFill>
                  <a:schemeClr val="lt1"/>
                </a:solidFill>
              </a:ln>
              <a:effectLst/>
            </c:spPr>
            <c:extLst>
              <c:ext xmlns:c16="http://schemas.microsoft.com/office/drawing/2014/chart" uri="{C3380CC4-5D6E-409C-BE32-E72D297353CC}">
                <c16:uniqueId val="{0000000B-5AAB-4214-8559-793CA8B367A9}"/>
              </c:ext>
            </c:extLst>
          </c:dPt>
          <c:dPt>
            <c:idx val="6"/>
            <c:bubble3D val="0"/>
            <c:spPr>
              <a:gradFill>
                <a:gsLst>
                  <a:gs pos="100000">
                    <a:schemeClr val="accent6">
                      <a:lumMod val="80000"/>
                      <a:lumOff val="20000"/>
                      <a:lumMod val="60000"/>
                      <a:lumOff val="40000"/>
                    </a:schemeClr>
                  </a:gs>
                  <a:gs pos="0">
                    <a:schemeClr val="accent6">
                      <a:lumMod val="80000"/>
                      <a:lumOff val="20000"/>
                    </a:schemeClr>
                  </a:gs>
                </a:gsLst>
                <a:lin ang="5400000" scaled="0"/>
              </a:gradFill>
              <a:ln w="19050">
                <a:solidFill>
                  <a:schemeClr val="lt1"/>
                </a:solidFill>
              </a:ln>
              <a:effectLst/>
            </c:spPr>
            <c:extLst>
              <c:ext xmlns:c16="http://schemas.microsoft.com/office/drawing/2014/chart" uri="{C3380CC4-5D6E-409C-BE32-E72D297353CC}">
                <c16:uniqueId val="{0000000D-5AAB-4214-8559-793CA8B367A9}"/>
              </c:ext>
            </c:extLst>
          </c:dPt>
          <c:dLbls>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dk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1"/>
            <c:leaderLines>
              <c:spPr>
                <a:ln w="9525" cap="flat" cmpd="sng" algn="ctr">
                  <a:solidFill>
                    <a:schemeClr val="dk1">
                      <a:lumMod val="35000"/>
                      <a:lumOff val="65000"/>
                    </a:schemeClr>
                  </a:solidFill>
                  <a:round/>
                </a:ln>
                <a:effectLst/>
              </c:spPr>
            </c:leaderLines>
            <c:extLst>
              <c:ext xmlns:c15="http://schemas.microsoft.com/office/drawing/2012/chart" uri="{CE6537A1-D6FC-4f65-9D91-7224C49458BB}"/>
            </c:extLst>
          </c:dLbls>
          <c:cat>
            <c:strRef>
              <c:f>Sheet11!$A$2:$A$14</c:f>
              <c:strCache>
                <c:ptCount val="7"/>
                <c:pt idx="0">
                  <c:v>Assessment </c:v>
                </c:pt>
                <c:pt idx="1">
                  <c:v>Field Trip</c:v>
                </c:pt>
                <c:pt idx="2">
                  <c:v>Lecture</c:v>
                </c:pt>
                <c:pt idx="3">
                  <c:v>Practical</c:v>
                </c:pt>
                <c:pt idx="4">
                  <c:v>Seminar</c:v>
                </c:pt>
                <c:pt idx="5">
                  <c:v>Tutorial</c:v>
                </c:pt>
                <c:pt idx="6">
                  <c:v>Workshop</c:v>
                </c:pt>
              </c:strCache>
            </c:strRef>
          </c:cat>
          <c:val>
            <c:numRef>
              <c:f>Sheet11!$B$2:$B$14</c:f>
              <c:numCache>
                <c:formatCode>General</c:formatCode>
                <c:ptCount val="7"/>
                <c:pt idx="0">
                  <c:v>18</c:v>
                </c:pt>
                <c:pt idx="1">
                  <c:v>74</c:v>
                </c:pt>
                <c:pt idx="2">
                  <c:v>10</c:v>
                </c:pt>
                <c:pt idx="3">
                  <c:v>69</c:v>
                </c:pt>
                <c:pt idx="4">
                  <c:v>75</c:v>
                </c:pt>
                <c:pt idx="5">
                  <c:v>75</c:v>
                </c:pt>
                <c:pt idx="6">
                  <c:v>108</c:v>
                </c:pt>
              </c:numCache>
            </c:numRef>
          </c:val>
          <c:extLst>
            <c:ext xmlns:c16="http://schemas.microsoft.com/office/drawing/2014/chart" uri="{C3380CC4-5D6E-409C-BE32-E72D297353CC}">
              <c16:uniqueId val="{0000000E-5AAB-4214-8559-793CA8B367A9}"/>
            </c:ext>
          </c:extLst>
        </c:ser>
        <c:dLbls>
          <c:showLegendKey val="0"/>
          <c:showVal val="0"/>
          <c:showCatName val="0"/>
          <c:showSerName val="0"/>
          <c:showPercent val="0"/>
          <c:showBubbleSize val="0"/>
          <c:showLeaderLines val="1"/>
        </c:dLbls>
        <c:firstSliceAng val="0"/>
      </c:pieChart>
      <c:spPr>
        <a:noFill/>
        <a:ln>
          <a:noFill/>
        </a:ln>
        <a:effectLst/>
      </c:spPr>
    </c:plotArea>
    <c:legend>
      <c:legendPos val="r"/>
      <c:legendEntry>
        <c:idx val="0"/>
        <c:delete val="1"/>
      </c:legendEntry>
      <c:layout>
        <c:manualLayout>
          <c:xMode val="edge"/>
          <c:yMode val="edge"/>
          <c:x val="0.7781707125134244"/>
          <c:y val="0.14278648920390014"/>
          <c:w val="0.20419235825649001"/>
          <c:h val="0.77846970947661109"/>
        </c:manualLayout>
      </c:layout>
      <c:overlay val="0"/>
      <c:spPr>
        <a:solidFill>
          <a:schemeClr val="lt1">
            <a:alpha val="50000"/>
          </a:schemeClr>
        </a:solidFill>
        <a:ln>
          <a:noFill/>
        </a:ln>
        <a:effectLst/>
      </c:spPr>
      <c:txPr>
        <a:bodyPr rot="0" spcFirstLastPara="1" vertOverflow="ellipsis" vert="horz" wrap="square" anchor="ctr" anchorCtr="1"/>
        <a:lstStyle/>
        <a:p>
          <a:pPr>
            <a:defRPr sz="1200" b="0" i="0" u="none" strike="noStrike" kern="1200" baseline="0">
              <a:solidFill>
                <a:schemeClr val="dk1">
                  <a:lumMod val="65000"/>
                  <a:lumOff val="35000"/>
                </a:schemeClr>
              </a:solidFill>
              <a:latin typeface="+mn-lt"/>
              <a:ea typeface="+mn-ea"/>
              <a:cs typeface="+mn-cs"/>
            </a:defRPr>
          </a:pPr>
          <a:endParaRPr lang="en-US"/>
        </a:p>
      </c:txPr>
    </c:legend>
    <c:plotVisOnly val="1"/>
    <c:dispBlanksAs val="gap"/>
    <c:showDLblsOverMax val="0"/>
  </c:chart>
  <c:spPr>
    <a:pattFill prst="dkDnDiag">
      <a:fgClr>
        <a:schemeClr val="lt1"/>
      </a:fgClr>
      <a:bgClr>
        <a:schemeClr val="dk1">
          <a:lumMod val="10000"/>
          <a:lumOff val="90000"/>
        </a:schemeClr>
      </a:bgClr>
    </a:pattFill>
    <a:ln w="9525" cap="flat" cmpd="sng" algn="ctr">
      <a:solidFill>
        <a:schemeClr val="dk1">
          <a:lumMod val="15000"/>
          <a:lumOff val="85000"/>
        </a:schemeClr>
      </a:solidFill>
      <a:round/>
    </a:ln>
    <a:effectLst/>
  </c:spPr>
  <c:txPr>
    <a:bodyPr/>
    <a:lstStyle/>
    <a:p>
      <a:pPr>
        <a:defRPr/>
      </a:pPr>
      <a:endParaRPr lang="en-US"/>
    </a:p>
  </c:txPr>
  <c:externalData r:id="rId3">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Sheet11!$B$15</c:f>
              <c:strCache>
                <c:ptCount val="1"/>
                <c:pt idx="0">
                  <c:v>Arts and Humanities</c:v>
                </c:pt>
              </c:strCache>
            </c:strRef>
          </c:tx>
          <c:dPt>
            <c:idx val="0"/>
            <c:bubble3D val="0"/>
            <c:spPr>
              <a:gradFill>
                <a:gsLst>
                  <a:gs pos="100000">
                    <a:schemeClr val="accent6">
                      <a:lumMod val="60000"/>
                      <a:lumOff val="40000"/>
                    </a:schemeClr>
                  </a:gs>
                  <a:gs pos="0">
                    <a:schemeClr val="accent6"/>
                  </a:gs>
                </a:gsLst>
                <a:lin ang="5400000" scaled="0"/>
              </a:gradFill>
              <a:ln w="19050">
                <a:solidFill>
                  <a:schemeClr val="lt1"/>
                </a:solidFill>
              </a:ln>
              <a:effectLst/>
            </c:spPr>
            <c:extLst>
              <c:ext xmlns:c16="http://schemas.microsoft.com/office/drawing/2014/chart" uri="{C3380CC4-5D6E-409C-BE32-E72D297353CC}">
                <c16:uniqueId val="{00000001-8344-4FBF-8C9B-2E766DE5A7B7}"/>
              </c:ext>
            </c:extLst>
          </c:dPt>
          <c:dPt>
            <c:idx val="1"/>
            <c:bubble3D val="0"/>
            <c:spPr>
              <a:gradFill>
                <a:gsLst>
                  <a:gs pos="100000">
                    <a:schemeClr val="accent5">
                      <a:lumMod val="60000"/>
                      <a:lumOff val="40000"/>
                    </a:schemeClr>
                  </a:gs>
                  <a:gs pos="0">
                    <a:schemeClr val="accent5"/>
                  </a:gs>
                </a:gsLst>
                <a:lin ang="5400000" scaled="0"/>
              </a:gradFill>
              <a:ln w="19050">
                <a:solidFill>
                  <a:schemeClr val="lt1"/>
                </a:solidFill>
              </a:ln>
              <a:effectLst/>
            </c:spPr>
            <c:extLst>
              <c:ext xmlns:c16="http://schemas.microsoft.com/office/drawing/2014/chart" uri="{C3380CC4-5D6E-409C-BE32-E72D297353CC}">
                <c16:uniqueId val="{00000003-8344-4FBF-8C9B-2E766DE5A7B7}"/>
              </c:ext>
            </c:extLst>
          </c:dPt>
          <c:dPt>
            <c:idx val="2"/>
            <c:bubble3D val="0"/>
            <c:spPr>
              <a:gradFill>
                <a:gsLst>
                  <a:gs pos="100000">
                    <a:schemeClr val="accent4">
                      <a:lumMod val="60000"/>
                      <a:lumOff val="40000"/>
                    </a:schemeClr>
                  </a:gs>
                  <a:gs pos="0">
                    <a:schemeClr val="accent4"/>
                  </a:gs>
                </a:gsLst>
                <a:lin ang="5400000" scaled="0"/>
              </a:gradFill>
              <a:ln w="19050">
                <a:solidFill>
                  <a:schemeClr val="lt1"/>
                </a:solidFill>
              </a:ln>
              <a:effectLst/>
            </c:spPr>
            <c:extLst>
              <c:ext xmlns:c16="http://schemas.microsoft.com/office/drawing/2014/chart" uri="{C3380CC4-5D6E-409C-BE32-E72D297353CC}">
                <c16:uniqueId val="{00000005-8344-4FBF-8C9B-2E766DE5A7B7}"/>
              </c:ext>
            </c:extLst>
          </c:dPt>
          <c:dPt>
            <c:idx val="3"/>
            <c:bubble3D val="0"/>
            <c:spPr>
              <a:gradFill>
                <a:gsLst>
                  <a:gs pos="100000">
                    <a:schemeClr val="accent6">
                      <a:lumMod val="60000"/>
                      <a:lumMod val="60000"/>
                      <a:lumOff val="40000"/>
                    </a:schemeClr>
                  </a:gs>
                  <a:gs pos="0">
                    <a:schemeClr val="accent6">
                      <a:lumMod val="60000"/>
                    </a:schemeClr>
                  </a:gs>
                </a:gsLst>
                <a:lin ang="5400000" scaled="0"/>
              </a:gradFill>
              <a:ln w="19050">
                <a:solidFill>
                  <a:schemeClr val="lt1"/>
                </a:solidFill>
              </a:ln>
              <a:effectLst/>
            </c:spPr>
            <c:extLst>
              <c:ext xmlns:c16="http://schemas.microsoft.com/office/drawing/2014/chart" uri="{C3380CC4-5D6E-409C-BE32-E72D297353CC}">
                <c16:uniqueId val="{00000007-8344-4FBF-8C9B-2E766DE5A7B7}"/>
              </c:ext>
            </c:extLst>
          </c:dPt>
          <c:dPt>
            <c:idx val="4"/>
            <c:bubble3D val="0"/>
            <c:spPr>
              <a:gradFill>
                <a:gsLst>
                  <a:gs pos="100000">
                    <a:schemeClr val="accent5">
                      <a:lumMod val="60000"/>
                      <a:lumMod val="60000"/>
                      <a:lumOff val="40000"/>
                    </a:schemeClr>
                  </a:gs>
                  <a:gs pos="0">
                    <a:schemeClr val="accent5">
                      <a:lumMod val="60000"/>
                    </a:schemeClr>
                  </a:gs>
                </a:gsLst>
                <a:lin ang="5400000" scaled="0"/>
              </a:gradFill>
              <a:ln w="19050">
                <a:solidFill>
                  <a:schemeClr val="lt1"/>
                </a:solidFill>
              </a:ln>
              <a:effectLst/>
            </c:spPr>
            <c:extLst>
              <c:ext xmlns:c16="http://schemas.microsoft.com/office/drawing/2014/chart" uri="{C3380CC4-5D6E-409C-BE32-E72D297353CC}">
                <c16:uniqueId val="{00000009-8344-4FBF-8C9B-2E766DE5A7B7}"/>
              </c:ext>
            </c:extLst>
          </c:dPt>
          <c:dPt>
            <c:idx val="5"/>
            <c:bubble3D val="0"/>
            <c:spPr>
              <a:gradFill>
                <a:gsLst>
                  <a:gs pos="100000">
                    <a:schemeClr val="accent4">
                      <a:lumMod val="60000"/>
                      <a:lumMod val="60000"/>
                      <a:lumOff val="40000"/>
                    </a:schemeClr>
                  </a:gs>
                  <a:gs pos="0">
                    <a:schemeClr val="accent4">
                      <a:lumMod val="60000"/>
                    </a:schemeClr>
                  </a:gs>
                </a:gsLst>
                <a:lin ang="5400000" scaled="0"/>
              </a:gradFill>
              <a:ln w="19050">
                <a:solidFill>
                  <a:schemeClr val="lt1"/>
                </a:solidFill>
              </a:ln>
              <a:effectLst/>
            </c:spPr>
            <c:extLst>
              <c:ext xmlns:c16="http://schemas.microsoft.com/office/drawing/2014/chart" uri="{C3380CC4-5D6E-409C-BE32-E72D297353CC}">
                <c16:uniqueId val="{0000000B-8344-4FBF-8C9B-2E766DE5A7B7}"/>
              </c:ext>
            </c:extLst>
          </c:dPt>
          <c:dLbls>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dk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1"/>
            <c:leaderLines>
              <c:spPr>
                <a:ln w="9525" cap="flat" cmpd="sng" algn="ctr">
                  <a:solidFill>
                    <a:schemeClr val="dk1">
                      <a:lumMod val="35000"/>
                      <a:lumOff val="65000"/>
                    </a:schemeClr>
                  </a:solidFill>
                  <a:round/>
                </a:ln>
                <a:effectLst/>
              </c:spPr>
            </c:leaderLines>
            <c:extLst>
              <c:ext xmlns:c15="http://schemas.microsoft.com/office/drawing/2012/chart" uri="{CE6537A1-D6FC-4f65-9D91-7224C49458BB}"/>
            </c:extLst>
          </c:dLbls>
          <c:cat>
            <c:strRef>
              <c:f>Sheet11!$A$16:$A$28</c:f>
              <c:strCache>
                <c:ptCount val="6"/>
                <c:pt idx="0">
                  <c:v>Assessment </c:v>
                </c:pt>
                <c:pt idx="1">
                  <c:v>Group Work</c:v>
                </c:pt>
                <c:pt idx="2">
                  <c:v>Lecture</c:v>
                </c:pt>
                <c:pt idx="3">
                  <c:v>Seminar</c:v>
                </c:pt>
                <c:pt idx="4">
                  <c:v>Tutorial</c:v>
                </c:pt>
                <c:pt idx="5">
                  <c:v>Workshop</c:v>
                </c:pt>
              </c:strCache>
            </c:strRef>
          </c:cat>
          <c:val>
            <c:numRef>
              <c:f>Sheet11!$B$16:$B$28</c:f>
              <c:numCache>
                <c:formatCode>General</c:formatCode>
                <c:ptCount val="6"/>
                <c:pt idx="0">
                  <c:v>1</c:v>
                </c:pt>
                <c:pt idx="1">
                  <c:v>4</c:v>
                </c:pt>
                <c:pt idx="2">
                  <c:v>49</c:v>
                </c:pt>
                <c:pt idx="3">
                  <c:v>130</c:v>
                </c:pt>
                <c:pt idx="4">
                  <c:v>3</c:v>
                </c:pt>
                <c:pt idx="5">
                  <c:v>27</c:v>
                </c:pt>
              </c:numCache>
            </c:numRef>
          </c:val>
          <c:extLst>
            <c:ext xmlns:c16="http://schemas.microsoft.com/office/drawing/2014/chart" uri="{C3380CC4-5D6E-409C-BE32-E72D297353CC}">
              <c16:uniqueId val="{0000000C-8344-4FBF-8C9B-2E766DE5A7B7}"/>
            </c:ext>
          </c:extLst>
        </c:ser>
        <c:dLbls>
          <c:showLegendKey val="0"/>
          <c:showVal val="0"/>
          <c:showCatName val="0"/>
          <c:showSerName val="0"/>
          <c:showPercent val="0"/>
          <c:showBubbleSize val="0"/>
          <c:showLeaderLines val="1"/>
        </c:dLbls>
        <c:firstSliceAng val="0"/>
      </c:pieChart>
      <c:spPr>
        <a:noFill/>
        <a:ln>
          <a:noFill/>
        </a:ln>
        <a:effectLst/>
      </c:spPr>
    </c:plotArea>
    <c:legend>
      <c:legendPos val="r"/>
      <c:layout>
        <c:manualLayout>
          <c:xMode val="edge"/>
          <c:yMode val="edge"/>
          <c:x val="0.74008228012979405"/>
          <c:y val="0.19697645587532506"/>
          <c:w val="0.24167262066666922"/>
          <c:h val="0.72427974280518614"/>
        </c:manualLayout>
      </c:layout>
      <c:overlay val="0"/>
      <c:spPr>
        <a:solidFill>
          <a:schemeClr val="lt1">
            <a:alpha val="50000"/>
          </a:schemeClr>
        </a:solidFill>
        <a:ln>
          <a:noFill/>
        </a:ln>
        <a:effectLst/>
      </c:spPr>
      <c:txPr>
        <a:bodyPr rot="0" spcFirstLastPara="1" vertOverflow="ellipsis" vert="horz" wrap="square" anchor="ctr" anchorCtr="1"/>
        <a:lstStyle/>
        <a:p>
          <a:pPr>
            <a:defRPr sz="1200" b="0" i="0" u="none" strike="noStrike" kern="1200" baseline="0">
              <a:solidFill>
                <a:schemeClr val="dk1">
                  <a:lumMod val="65000"/>
                  <a:lumOff val="35000"/>
                </a:schemeClr>
              </a:solidFill>
              <a:latin typeface="+mn-lt"/>
              <a:ea typeface="+mn-ea"/>
              <a:cs typeface="+mn-cs"/>
            </a:defRPr>
          </a:pPr>
          <a:endParaRPr lang="en-US"/>
        </a:p>
      </c:txPr>
    </c:legend>
    <c:plotVisOnly val="1"/>
    <c:dispBlanksAs val="gap"/>
    <c:showDLblsOverMax val="0"/>
  </c:chart>
  <c:spPr>
    <a:pattFill prst="dkDnDiag">
      <a:fgClr>
        <a:schemeClr val="lt1"/>
      </a:fgClr>
      <a:bgClr>
        <a:schemeClr val="dk1">
          <a:lumMod val="10000"/>
          <a:lumOff val="90000"/>
        </a:schemeClr>
      </a:bgClr>
    </a:pattFill>
    <a:ln w="9525" cap="flat" cmpd="sng" algn="ctr">
      <a:solidFill>
        <a:schemeClr val="dk1">
          <a:lumMod val="15000"/>
          <a:lumOff val="85000"/>
        </a:schemeClr>
      </a:solidFill>
      <a:round/>
    </a:ln>
    <a:effectLst/>
  </c:spPr>
  <c:txPr>
    <a:bodyPr/>
    <a:lstStyle/>
    <a:p>
      <a:pPr>
        <a:defRPr/>
      </a:pPr>
      <a:endParaRPr lang="en-US"/>
    </a:p>
  </c:txPr>
  <c:externalData r:id="rId3">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Sheet10!$N$19</c:f>
              <c:strCache>
                <c:ptCount val="1"/>
                <c:pt idx="0">
                  <c:v>Health &amp; Human Science</c:v>
                </c:pt>
              </c:strCache>
            </c:strRef>
          </c:tx>
          <c:spPr>
            <a:solidFill>
              <a:schemeClr val="accent1"/>
            </a:solidFill>
            <a:ln>
              <a:noFill/>
            </a:ln>
            <a:effectLst/>
          </c:spPr>
          <c:invertIfNegative val="0"/>
          <c:dPt>
            <c:idx val="0"/>
            <c:invertIfNegative val="0"/>
            <c:bubble3D val="0"/>
            <c:spPr>
              <a:solidFill>
                <a:schemeClr val="accent2"/>
              </a:solidFill>
              <a:ln>
                <a:noFill/>
              </a:ln>
              <a:effectLst/>
            </c:spPr>
            <c:extLst>
              <c:ext xmlns:c16="http://schemas.microsoft.com/office/drawing/2014/chart" uri="{C3380CC4-5D6E-409C-BE32-E72D297353CC}">
                <c16:uniqueId val="{00000003-3AE7-441E-AA14-71ADD44B2E6D}"/>
              </c:ext>
            </c:extLst>
          </c:dPt>
          <c:dPt>
            <c:idx val="1"/>
            <c:invertIfNegative val="0"/>
            <c:bubble3D val="0"/>
            <c:spPr>
              <a:solidFill>
                <a:schemeClr val="accent6"/>
              </a:solidFill>
              <a:ln>
                <a:noFill/>
              </a:ln>
              <a:effectLst/>
            </c:spPr>
            <c:extLst>
              <c:ext xmlns:c16="http://schemas.microsoft.com/office/drawing/2014/chart" uri="{C3380CC4-5D6E-409C-BE32-E72D297353CC}">
                <c16:uniqueId val="{00000002-3AE7-441E-AA14-71ADD44B2E6D}"/>
              </c:ext>
            </c:extLst>
          </c:dPt>
          <c:dPt>
            <c:idx val="2"/>
            <c:invertIfNegative val="0"/>
            <c:bubble3D val="0"/>
            <c:spPr>
              <a:solidFill>
                <a:schemeClr val="accent4"/>
              </a:solidFill>
              <a:ln>
                <a:noFill/>
              </a:ln>
              <a:effectLst/>
            </c:spPr>
            <c:extLst>
              <c:ext xmlns:c16="http://schemas.microsoft.com/office/drawing/2014/chart" uri="{C3380CC4-5D6E-409C-BE32-E72D297353CC}">
                <c16:uniqueId val="{00000001-3AE7-441E-AA14-71ADD44B2E6D}"/>
              </c:ext>
            </c:extLst>
          </c:dPt>
          <c:dLbls>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Sheet10!$O$18:$Q$18</c:f>
              <c:strCache>
                <c:ptCount val="3"/>
                <c:pt idx="0">
                  <c:v>Undergraduate</c:v>
                </c:pt>
                <c:pt idx="1">
                  <c:v>Postgraduate</c:v>
                </c:pt>
                <c:pt idx="2">
                  <c:v>Total</c:v>
                </c:pt>
              </c:strCache>
            </c:strRef>
          </c:cat>
          <c:val>
            <c:numRef>
              <c:f>Sheet10!$O$19:$Q$19</c:f>
              <c:numCache>
                <c:formatCode>General</c:formatCode>
                <c:ptCount val="3"/>
                <c:pt idx="0">
                  <c:v>432</c:v>
                </c:pt>
                <c:pt idx="1">
                  <c:v>263</c:v>
                </c:pt>
                <c:pt idx="2">
                  <c:v>695</c:v>
                </c:pt>
              </c:numCache>
            </c:numRef>
          </c:val>
          <c:extLst>
            <c:ext xmlns:c16="http://schemas.microsoft.com/office/drawing/2014/chart" uri="{C3380CC4-5D6E-409C-BE32-E72D297353CC}">
              <c16:uniqueId val="{00000000-3AE7-441E-AA14-71ADD44B2E6D}"/>
            </c:ext>
          </c:extLst>
        </c:ser>
        <c:dLbls>
          <c:showLegendKey val="0"/>
          <c:showVal val="0"/>
          <c:showCatName val="0"/>
          <c:showSerName val="0"/>
          <c:showPercent val="0"/>
          <c:showBubbleSize val="0"/>
        </c:dLbls>
        <c:gapWidth val="219"/>
        <c:overlap val="-27"/>
        <c:axId val="454670984"/>
        <c:axId val="454671312"/>
      </c:barChart>
      <c:catAx>
        <c:axId val="45467098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454671312"/>
        <c:crosses val="autoZero"/>
        <c:auto val="1"/>
        <c:lblAlgn val="ctr"/>
        <c:lblOffset val="100"/>
        <c:noMultiLvlLbl val="0"/>
      </c:catAx>
      <c:valAx>
        <c:axId val="454671312"/>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454670984"/>
        <c:crosses val="autoZero"/>
        <c:crossBetween val="between"/>
      </c:valAx>
      <c:spPr>
        <a:noFill/>
        <a:ln>
          <a:noFill/>
        </a:ln>
        <a:effectLst/>
      </c:spPr>
    </c:plotArea>
    <c:plotVisOnly val="1"/>
    <c:dispBlanksAs val="gap"/>
    <c:showDLblsOverMax val="0"/>
  </c:chart>
  <c:spPr>
    <a:noFill/>
    <a:ln>
      <a:solidFill>
        <a:schemeClr val="tx1"/>
      </a:solidFill>
    </a:ln>
    <a:effectLst/>
  </c:spPr>
  <c:txPr>
    <a:bodyPr/>
    <a:lstStyle/>
    <a:p>
      <a:pPr>
        <a:defRPr/>
      </a:pPr>
      <a:endParaRPr lang="en-US"/>
    </a:p>
  </c:txPr>
  <c:externalData r:id="rId3">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Sheet11!$H$1</c:f>
              <c:strCache>
                <c:ptCount val="1"/>
                <c:pt idx="0">
                  <c:v>Health &amp; Human Sciences </c:v>
                </c:pt>
              </c:strCache>
            </c:strRef>
          </c:tx>
          <c:dPt>
            <c:idx val="0"/>
            <c:bubble3D val="0"/>
            <c:spPr>
              <a:gradFill>
                <a:gsLst>
                  <a:gs pos="100000">
                    <a:schemeClr val="accent1">
                      <a:lumMod val="60000"/>
                      <a:lumOff val="40000"/>
                    </a:schemeClr>
                  </a:gs>
                  <a:gs pos="0">
                    <a:schemeClr val="accent1"/>
                  </a:gs>
                </a:gsLst>
                <a:lin ang="5400000" scaled="0"/>
              </a:gradFill>
              <a:ln w="19050">
                <a:solidFill>
                  <a:schemeClr val="lt1"/>
                </a:solidFill>
              </a:ln>
              <a:effectLst/>
            </c:spPr>
            <c:extLst>
              <c:ext xmlns:c16="http://schemas.microsoft.com/office/drawing/2014/chart" uri="{C3380CC4-5D6E-409C-BE32-E72D297353CC}">
                <c16:uniqueId val="{00000001-7DE0-4221-ABF7-162F381DA91F}"/>
              </c:ext>
            </c:extLst>
          </c:dPt>
          <c:dPt>
            <c:idx val="1"/>
            <c:bubble3D val="0"/>
            <c:spPr>
              <a:gradFill>
                <a:gsLst>
                  <a:gs pos="100000">
                    <a:schemeClr val="accent2">
                      <a:lumMod val="60000"/>
                      <a:lumOff val="40000"/>
                    </a:schemeClr>
                  </a:gs>
                  <a:gs pos="0">
                    <a:schemeClr val="accent2"/>
                  </a:gs>
                </a:gsLst>
                <a:lin ang="5400000" scaled="0"/>
              </a:gradFill>
              <a:ln w="19050">
                <a:solidFill>
                  <a:schemeClr val="lt1"/>
                </a:solidFill>
              </a:ln>
              <a:effectLst/>
            </c:spPr>
            <c:extLst>
              <c:ext xmlns:c16="http://schemas.microsoft.com/office/drawing/2014/chart" uri="{C3380CC4-5D6E-409C-BE32-E72D297353CC}">
                <c16:uniqueId val="{00000003-7DE0-4221-ABF7-162F381DA91F}"/>
              </c:ext>
            </c:extLst>
          </c:dPt>
          <c:dPt>
            <c:idx val="2"/>
            <c:bubble3D val="0"/>
            <c:spPr>
              <a:gradFill>
                <a:gsLst>
                  <a:gs pos="100000">
                    <a:schemeClr val="accent3">
                      <a:lumMod val="60000"/>
                      <a:lumOff val="40000"/>
                    </a:schemeClr>
                  </a:gs>
                  <a:gs pos="0">
                    <a:schemeClr val="accent3"/>
                  </a:gs>
                </a:gsLst>
                <a:lin ang="5400000" scaled="0"/>
              </a:gradFill>
              <a:ln w="19050">
                <a:solidFill>
                  <a:schemeClr val="lt1"/>
                </a:solidFill>
              </a:ln>
              <a:effectLst/>
            </c:spPr>
            <c:extLst>
              <c:ext xmlns:c16="http://schemas.microsoft.com/office/drawing/2014/chart" uri="{C3380CC4-5D6E-409C-BE32-E72D297353CC}">
                <c16:uniqueId val="{00000005-7DE0-4221-ABF7-162F381DA91F}"/>
              </c:ext>
            </c:extLst>
          </c:dPt>
          <c:dPt>
            <c:idx val="3"/>
            <c:bubble3D val="0"/>
            <c:spPr>
              <a:gradFill>
                <a:gsLst>
                  <a:gs pos="100000">
                    <a:schemeClr val="accent4">
                      <a:lumMod val="60000"/>
                      <a:lumOff val="40000"/>
                    </a:schemeClr>
                  </a:gs>
                  <a:gs pos="0">
                    <a:schemeClr val="accent4"/>
                  </a:gs>
                </a:gsLst>
                <a:lin ang="5400000" scaled="0"/>
              </a:gradFill>
              <a:ln w="19050">
                <a:solidFill>
                  <a:schemeClr val="lt1"/>
                </a:solidFill>
              </a:ln>
              <a:effectLst/>
            </c:spPr>
            <c:extLst>
              <c:ext xmlns:c16="http://schemas.microsoft.com/office/drawing/2014/chart" uri="{C3380CC4-5D6E-409C-BE32-E72D297353CC}">
                <c16:uniqueId val="{00000007-7DE0-4221-ABF7-162F381DA91F}"/>
              </c:ext>
            </c:extLst>
          </c:dPt>
          <c:dPt>
            <c:idx val="4"/>
            <c:bubble3D val="0"/>
            <c:spPr>
              <a:gradFill>
                <a:gsLst>
                  <a:gs pos="100000">
                    <a:schemeClr val="accent5">
                      <a:lumMod val="60000"/>
                      <a:lumOff val="40000"/>
                    </a:schemeClr>
                  </a:gs>
                  <a:gs pos="0">
                    <a:schemeClr val="accent5"/>
                  </a:gs>
                </a:gsLst>
                <a:lin ang="5400000" scaled="0"/>
              </a:gradFill>
              <a:ln w="19050">
                <a:solidFill>
                  <a:schemeClr val="lt1"/>
                </a:solidFill>
              </a:ln>
              <a:effectLst/>
            </c:spPr>
            <c:extLst>
              <c:ext xmlns:c16="http://schemas.microsoft.com/office/drawing/2014/chart" uri="{C3380CC4-5D6E-409C-BE32-E72D297353CC}">
                <c16:uniqueId val="{00000009-7DE0-4221-ABF7-162F381DA91F}"/>
              </c:ext>
            </c:extLst>
          </c:dPt>
          <c:dPt>
            <c:idx val="5"/>
            <c:bubble3D val="0"/>
            <c:spPr>
              <a:gradFill>
                <a:gsLst>
                  <a:gs pos="100000">
                    <a:schemeClr val="accent6">
                      <a:lumMod val="60000"/>
                      <a:lumOff val="40000"/>
                    </a:schemeClr>
                  </a:gs>
                  <a:gs pos="0">
                    <a:schemeClr val="accent6"/>
                  </a:gs>
                </a:gsLst>
                <a:lin ang="5400000" scaled="0"/>
              </a:gradFill>
              <a:ln w="19050">
                <a:solidFill>
                  <a:schemeClr val="lt1"/>
                </a:solidFill>
              </a:ln>
              <a:effectLst/>
            </c:spPr>
            <c:extLst>
              <c:ext xmlns:c16="http://schemas.microsoft.com/office/drawing/2014/chart" uri="{C3380CC4-5D6E-409C-BE32-E72D297353CC}">
                <c16:uniqueId val="{0000000B-7DE0-4221-ABF7-162F381DA91F}"/>
              </c:ext>
            </c:extLst>
          </c:dPt>
          <c:dPt>
            <c:idx val="6"/>
            <c:bubble3D val="0"/>
            <c:spPr>
              <a:gradFill>
                <a:gsLst>
                  <a:gs pos="100000">
                    <a:schemeClr val="accent1">
                      <a:lumMod val="60000"/>
                      <a:lumMod val="60000"/>
                      <a:lumOff val="40000"/>
                    </a:schemeClr>
                  </a:gs>
                  <a:gs pos="0">
                    <a:schemeClr val="accent1">
                      <a:lumMod val="60000"/>
                    </a:schemeClr>
                  </a:gs>
                </a:gsLst>
                <a:lin ang="5400000" scaled="0"/>
              </a:gradFill>
              <a:ln w="19050">
                <a:solidFill>
                  <a:schemeClr val="lt1"/>
                </a:solidFill>
              </a:ln>
              <a:effectLst/>
            </c:spPr>
            <c:extLst>
              <c:ext xmlns:c16="http://schemas.microsoft.com/office/drawing/2014/chart" uri="{C3380CC4-5D6E-409C-BE32-E72D297353CC}">
                <c16:uniqueId val="{0000000D-7DE0-4221-ABF7-162F381DA91F}"/>
              </c:ext>
            </c:extLst>
          </c:dPt>
          <c:dPt>
            <c:idx val="7"/>
            <c:bubble3D val="0"/>
            <c:spPr>
              <a:gradFill>
                <a:gsLst>
                  <a:gs pos="100000">
                    <a:schemeClr val="accent2">
                      <a:lumMod val="60000"/>
                      <a:lumMod val="60000"/>
                      <a:lumOff val="40000"/>
                    </a:schemeClr>
                  </a:gs>
                  <a:gs pos="0">
                    <a:schemeClr val="accent2">
                      <a:lumMod val="60000"/>
                    </a:schemeClr>
                  </a:gs>
                </a:gsLst>
                <a:lin ang="5400000" scaled="0"/>
              </a:gradFill>
              <a:ln w="19050">
                <a:solidFill>
                  <a:schemeClr val="lt1"/>
                </a:solidFill>
              </a:ln>
              <a:effectLst/>
            </c:spPr>
            <c:extLst>
              <c:ext xmlns:c16="http://schemas.microsoft.com/office/drawing/2014/chart" uri="{C3380CC4-5D6E-409C-BE32-E72D297353CC}">
                <c16:uniqueId val="{0000000F-7DE0-4221-ABF7-162F381DA91F}"/>
              </c:ext>
            </c:extLst>
          </c:dPt>
          <c:dPt>
            <c:idx val="8"/>
            <c:bubble3D val="0"/>
            <c:spPr>
              <a:gradFill>
                <a:gsLst>
                  <a:gs pos="100000">
                    <a:schemeClr val="accent3">
                      <a:lumMod val="60000"/>
                      <a:lumMod val="60000"/>
                      <a:lumOff val="40000"/>
                    </a:schemeClr>
                  </a:gs>
                  <a:gs pos="0">
                    <a:schemeClr val="accent3">
                      <a:lumMod val="60000"/>
                    </a:schemeClr>
                  </a:gs>
                </a:gsLst>
                <a:lin ang="5400000" scaled="0"/>
              </a:gradFill>
              <a:ln w="19050">
                <a:solidFill>
                  <a:schemeClr val="lt1"/>
                </a:solidFill>
              </a:ln>
              <a:effectLst/>
            </c:spPr>
            <c:extLst>
              <c:ext xmlns:c16="http://schemas.microsoft.com/office/drawing/2014/chart" uri="{C3380CC4-5D6E-409C-BE32-E72D297353CC}">
                <c16:uniqueId val="{00000011-7DE0-4221-ABF7-162F381DA91F}"/>
              </c:ext>
            </c:extLst>
          </c:dPt>
          <c:dLbls>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dk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1"/>
            <c:leaderLines>
              <c:spPr>
                <a:ln w="9525" cap="flat" cmpd="sng" algn="ctr">
                  <a:solidFill>
                    <a:schemeClr val="dk1">
                      <a:lumMod val="35000"/>
                      <a:lumOff val="65000"/>
                    </a:schemeClr>
                  </a:solidFill>
                  <a:round/>
                </a:ln>
                <a:effectLst/>
              </c:spPr>
            </c:leaderLines>
            <c:extLst>
              <c:ext xmlns:c15="http://schemas.microsoft.com/office/drawing/2012/chart" uri="{CE6537A1-D6FC-4f65-9D91-7224C49458BB}"/>
            </c:extLst>
          </c:dLbls>
          <c:cat>
            <c:strRef>
              <c:f>Sheet11!$G$2:$G$14</c:f>
              <c:strCache>
                <c:ptCount val="9"/>
                <c:pt idx="0">
                  <c:v>Assessment </c:v>
                </c:pt>
                <c:pt idx="1">
                  <c:v>Clinical Skills</c:v>
                </c:pt>
                <c:pt idx="2">
                  <c:v>Field Trip</c:v>
                </c:pt>
                <c:pt idx="3">
                  <c:v>Lecture</c:v>
                </c:pt>
                <c:pt idx="4">
                  <c:v>Practical</c:v>
                </c:pt>
                <c:pt idx="5">
                  <c:v>Problem Based Learning/ Enquiry Based Learning</c:v>
                </c:pt>
                <c:pt idx="6">
                  <c:v>Seminar</c:v>
                </c:pt>
                <c:pt idx="7">
                  <c:v>Tutorial</c:v>
                </c:pt>
                <c:pt idx="8">
                  <c:v>Workshop</c:v>
                </c:pt>
              </c:strCache>
            </c:strRef>
          </c:cat>
          <c:val>
            <c:numRef>
              <c:f>Sheet11!$H$2:$H$14</c:f>
              <c:numCache>
                <c:formatCode>General</c:formatCode>
                <c:ptCount val="9"/>
                <c:pt idx="0">
                  <c:v>65</c:v>
                </c:pt>
                <c:pt idx="1">
                  <c:v>83</c:v>
                </c:pt>
                <c:pt idx="2">
                  <c:v>8</c:v>
                </c:pt>
                <c:pt idx="3">
                  <c:v>81</c:v>
                </c:pt>
                <c:pt idx="4">
                  <c:v>19</c:v>
                </c:pt>
                <c:pt idx="5">
                  <c:v>30</c:v>
                </c:pt>
                <c:pt idx="6">
                  <c:v>135</c:v>
                </c:pt>
                <c:pt idx="7">
                  <c:v>1</c:v>
                </c:pt>
                <c:pt idx="8">
                  <c:v>10</c:v>
                </c:pt>
              </c:numCache>
            </c:numRef>
          </c:val>
          <c:extLst>
            <c:ext xmlns:c16="http://schemas.microsoft.com/office/drawing/2014/chart" uri="{C3380CC4-5D6E-409C-BE32-E72D297353CC}">
              <c16:uniqueId val="{00000012-7DE0-4221-ABF7-162F381DA91F}"/>
            </c:ext>
          </c:extLst>
        </c:ser>
        <c:dLbls>
          <c:showLegendKey val="0"/>
          <c:showVal val="0"/>
          <c:showCatName val="0"/>
          <c:showSerName val="0"/>
          <c:showPercent val="0"/>
          <c:showBubbleSize val="0"/>
          <c:showLeaderLines val="1"/>
        </c:dLbls>
        <c:firstSliceAng val="0"/>
      </c:pieChart>
      <c:spPr>
        <a:noFill/>
        <a:ln>
          <a:noFill/>
        </a:ln>
        <a:effectLst/>
      </c:spPr>
    </c:plotArea>
    <c:legend>
      <c:legendPos val="r"/>
      <c:layout>
        <c:manualLayout>
          <c:xMode val="edge"/>
          <c:yMode val="edge"/>
          <c:x val="0.6254391951006123"/>
          <c:y val="3.7103018372703404E-2"/>
          <c:w val="0.35789413823272098"/>
          <c:h val="0.91435841353164182"/>
        </c:manualLayout>
      </c:layout>
      <c:overlay val="0"/>
      <c:spPr>
        <a:solidFill>
          <a:schemeClr val="lt1">
            <a:alpha val="50000"/>
          </a:schemeClr>
        </a:solidFill>
        <a:ln>
          <a:noFill/>
        </a:ln>
        <a:effectLst/>
      </c:spPr>
      <c:txPr>
        <a:bodyPr rot="0" spcFirstLastPara="1" vertOverflow="ellipsis" vert="horz" wrap="square" anchor="ctr" anchorCtr="1"/>
        <a:lstStyle/>
        <a:p>
          <a:pPr>
            <a:defRPr sz="1050" b="0" i="0" u="none" strike="noStrike" kern="1200" baseline="0">
              <a:solidFill>
                <a:schemeClr val="dk1">
                  <a:lumMod val="65000"/>
                  <a:lumOff val="35000"/>
                </a:schemeClr>
              </a:solidFill>
              <a:latin typeface="+mn-lt"/>
              <a:ea typeface="+mn-ea"/>
              <a:cs typeface="+mn-cs"/>
            </a:defRPr>
          </a:pPr>
          <a:endParaRPr lang="en-US"/>
        </a:p>
      </c:txPr>
    </c:legend>
    <c:plotVisOnly val="1"/>
    <c:dispBlanksAs val="gap"/>
    <c:showDLblsOverMax val="0"/>
  </c:chart>
  <c:spPr>
    <a:pattFill prst="dkDnDiag">
      <a:fgClr>
        <a:schemeClr val="lt1"/>
      </a:fgClr>
      <a:bgClr>
        <a:schemeClr val="dk1">
          <a:lumMod val="10000"/>
          <a:lumOff val="90000"/>
        </a:schemeClr>
      </a:bgClr>
    </a:pattFill>
    <a:ln w="9525" cap="flat" cmpd="sng" algn="ctr">
      <a:solidFill>
        <a:schemeClr val="dk1">
          <a:lumMod val="15000"/>
          <a:lumOff val="85000"/>
        </a:schemeClr>
      </a:solidFill>
      <a:round/>
    </a:ln>
    <a:effectLst/>
  </c:spPr>
  <c:txPr>
    <a:bodyPr/>
    <a:lstStyle/>
    <a:p>
      <a:pPr>
        <a:defRPr/>
      </a:pPr>
      <a:endParaRPr lang="en-US"/>
    </a:p>
  </c:txPr>
  <c:externalData r:id="rId3">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Sheet11!$H$15</c:f>
              <c:strCache>
                <c:ptCount val="1"/>
                <c:pt idx="0">
                  <c:v>Health &amp; Human Sciences </c:v>
                </c:pt>
              </c:strCache>
            </c:strRef>
          </c:tx>
          <c:dPt>
            <c:idx val="0"/>
            <c:bubble3D val="0"/>
            <c:spPr>
              <a:gradFill>
                <a:gsLst>
                  <a:gs pos="100000">
                    <a:schemeClr val="accent6">
                      <a:lumMod val="60000"/>
                      <a:lumOff val="40000"/>
                    </a:schemeClr>
                  </a:gs>
                  <a:gs pos="0">
                    <a:schemeClr val="accent6"/>
                  </a:gs>
                </a:gsLst>
                <a:lin ang="5400000" scaled="0"/>
              </a:gradFill>
              <a:ln w="19050">
                <a:solidFill>
                  <a:schemeClr val="lt1"/>
                </a:solidFill>
              </a:ln>
              <a:effectLst/>
            </c:spPr>
            <c:extLst>
              <c:ext xmlns:c16="http://schemas.microsoft.com/office/drawing/2014/chart" uri="{C3380CC4-5D6E-409C-BE32-E72D297353CC}">
                <c16:uniqueId val="{00000001-0AF5-47EE-9BE6-3360B5E85FDD}"/>
              </c:ext>
            </c:extLst>
          </c:dPt>
          <c:dPt>
            <c:idx val="1"/>
            <c:bubble3D val="0"/>
            <c:spPr>
              <a:gradFill>
                <a:gsLst>
                  <a:gs pos="100000">
                    <a:schemeClr val="accent5">
                      <a:lumMod val="60000"/>
                      <a:lumOff val="40000"/>
                    </a:schemeClr>
                  </a:gs>
                  <a:gs pos="0">
                    <a:schemeClr val="accent5"/>
                  </a:gs>
                </a:gsLst>
                <a:lin ang="5400000" scaled="0"/>
              </a:gradFill>
              <a:ln w="19050">
                <a:solidFill>
                  <a:schemeClr val="lt1"/>
                </a:solidFill>
              </a:ln>
              <a:effectLst/>
            </c:spPr>
            <c:extLst>
              <c:ext xmlns:c16="http://schemas.microsoft.com/office/drawing/2014/chart" uri="{C3380CC4-5D6E-409C-BE32-E72D297353CC}">
                <c16:uniqueId val="{00000003-0AF5-47EE-9BE6-3360B5E85FDD}"/>
              </c:ext>
            </c:extLst>
          </c:dPt>
          <c:dPt>
            <c:idx val="2"/>
            <c:bubble3D val="0"/>
            <c:spPr>
              <a:gradFill>
                <a:gsLst>
                  <a:gs pos="100000">
                    <a:schemeClr val="accent4">
                      <a:lumMod val="60000"/>
                      <a:lumOff val="40000"/>
                    </a:schemeClr>
                  </a:gs>
                  <a:gs pos="0">
                    <a:schemeClr val="accent4"/>
                  </a:gs>
                </a:gsLst>
                <a:lin ang="5400000" scaled="0"/>
              </a:gradFill>
              <a:ln w="19050">
                <a:solidFill>
                  <a:schemeClr val="lt1"/>
                </a:solidFill>
              </a:ln>
              <a:effectLst/>
            </c:spPr>
            <c:extLst>
              <c:ext xmlns:c16="http://schemas.microsoft.com/office/drawing/2014/chart" uri="{C3380CC4-5D6E-409C-BE32-E72D297353CC}">
                <c16:uniqueId val="{00000005-0AF5-47EE-9BE6-3360B5E85FDD}"/>
              </c:ext>
            </c:extLst>
          </c:dPt>
          <c:dPt>
            <c:idx val="3"/>
            <c:bubble3D val="0"/>
            <c:spPr>
              <a:gradFill>
                <a:gsLst>
                  <a:gs pos="100000">
                    <a:schemeClr val="accent6">
                      <a:lumMod val="60000"/>
                      <a:lumMod val="60000"/>
                      <a:lumOff val="40000"/>
                    </a:schemeClr>
                  </a:gs>
                  <a:gs pos="0">
                    <a:schemeClr val="accent6">
                      <a:lumMod val="60000"/>
                    </a:schemeClr>
                  </a:gs>
                </a:gsLst>
                <a:lin ang="5400000" scaled="0"/>
              </a:gradFill>
              <a:ln w="19050">
                <a:solidFill>
                  <a:schemeClr val="lt1"/>
                </a:solidFill>
              </a:ln>
              <a:effectLst/>
            </c:spPr>
            <c:extLst>
              <c:ext xmlns:c16="http://schemas.microsoft.com/office/drawing/2014/chart" uri="{C3380CC4-5D6E-409C-BE32-E72D297353CC}">
                <c16:uniqueId val="{00000007-0AF5-47EE-9BE6-3360B5E85FDD}"/>
              </c:ext>
            </c:extLst>
          </c:dPt>
          <c:dPt>
            <c:idx val="4"/>
            <c:bubble3D val="0"/>
            <c:spPr>
              <a:gradFill>
                <a:gsLst>
                  <a:gs pos="100000">
                    <a:schemeClr val="accent5">
                      <a:lumMod val="60000"/>
                      <a:lumMod val="60000"/>
                      <a:lumOff val="40000"/>
                    </a:schemeClr>
                  </a:gs>
                  <a:gs pos="0">
                    <a:schemeClr val="accent5">
                      <a:lumMod val="60000"/>
                    </a:schemeClr>
                  </a:gs>
                </a:gsLst>
                <a:lin ang="5400000" scaled="0"/>
              </a:gradFill>
              <a:ln w="19050">
                <a:solidFill>
                  <a:schemeClr val="lt1"/>
                </a:solidFill>
              </a:ln>
              <a:effectLst/>
            </c:spPr>
            <c:extLst>
              <c:ext xmlns:c16="http://schemas.microsoft.com/office/drawing/2014/chart" uri="{C3380CC4-5D6E-409C-BE32-E72D297353CC}">
                <c16:uniqueId val="{00000009-0AF5-47EE-9BE6-3360B5E85FDD}"/>
              </c:ext>
            </c:extLst>
          </c:dPt>
          <c:dPt>
            <c:idx val="5"/>
            <c:bubble3D val="0"/>
            <c:spPr>
              <a:gradFill>
                <a:gsLst>
                  <a:gs pos="100000">
                    <a:schemeClr val="accent4">
                      <a:lumMod val="60000"/>
                      <a:lumMod val="60000"/>
                      <a:lumOff val="40000"/>
                    </a:schemeClr>
                  </a:gs>
                  <a:gs pos="0">
                    <a:schemeClr val="accent4">
                      <a:lumMod val="60000"/>
                    </a:schemeClr>
                  </a:gs>
                </a:gsLst>
                <a:lin ang="5400000" scaled="0"/>
              </a:gradFill>
              <a:ln w="19050">
                <a:solidFill>
                  <a:schemeClr val="lt1"/>
                </a:solidFill>
              </a:ln>
              <a:effectLst/>
            </c:spPr>
            <c:extLst>
              <c:ext xmlns:c16="http://schemas.microsoft.com/office/drawing/2014/chart" uri="{C3380CC4-5D6E-409C-BE32-E72D297353CC}">
                <c16:uniqueId val="{0000000B-0AF5-47EE-9BE6-3360B5E85FDD}"/>
              </c:ext>
            </c:extLst>
          </c:dPt>
          <c:dPt>
            <c:idx val="6"/>
            <c:bubble3D val="0"/>
            <c:spPr>
              <a:gradFill>
                <a:gsLst>
                  <a:gs pos="100000">
                    <a:schemeClr val="accent6">
                      <a:lumMod val="80000"/>
                      <a:lumOff val="20000"/>
                      <a:lumMod val="60000"/>
                      <a:lumOff val="40000"/>
                    </a:schemeClr>
                  </a:gs>
                  <a:gs pos="0">
                    <a:schemeClr val="accent6">
                      <a:lumMod val="80000"/>
                      <a:lumOff val="20000"/>
                    </a:schemeClr>
                  </a:gs>
                </a:gsLst>
                <a:lin ang="5400000" scaled="0"/>
              </a:gradFill>
              <a:ln w="19050">
                <a:solidFill>
                  <a:schemeClr val="lt1"/>
                </a:solidFill>
              </a:ln>
              <a:effectLst/>
            </c:spPr>
            <c:extLst>
              <c:ext xmlns:c16="http://schemas.microsoft.com/office/drawing/2014/chart" uri="{C3380CC4-5D6E-409C-BE32-E72D297353CC}">
                <c16:uniqueId val="{0000000D-0AF5-47EE-9BE6-3360B5E85FDD}"/>
              </c:ext>
            </c:extLst>
          </c:dPt>
          <c:dPt>
            <c:idx val="7"/>
            <c:bubble3D val="0"/>
            <c:spPr>
              <a:gradFill>
                <a:gsLst>
                  <a:gs pos="100000">
                    <a:schemeClr val="accent5">
                      <a:lumMod val="80000"/>
                      <a:lumOff val="20000"/>
                      <a:lumMod val="60000"/>
                      <a:lumOff val="40000"/>
                    </a:schemeClr>
                  </a:gs>
                  <a:gs pos="0">
                    <a:schemeClr val="accent5">
                      <a:lumMod val="80000"/>
                      <a:lumOff val="20000"/>
                    </a:schemeClr>
                  </a:gs>
                </a:gsLst>
                <a:lin ang="5400000" scaled="0"/>
              </a:gradFill>
              <a:ln w="19050">
                <a:solidFill>
                  <a:schemeClr val="lt1"/>
                </a:solidFill>
              </a:ln>
              <a:effectLst/>
            </c:spPr>
            <c:extLst>
              <c:ext xmlns:c16="http://schemas.microsoft.com/office/drawing/2014/chart" uri="{C3380CC4-5D6E-409C-BE32-E72D297353CC}">
                <c16:uniqueId val="{0000000F-0AF5-47EE-9BE6-3360B5E85FDD}"/>
              </c:ext>
            </c:extLst>
          </c:dPt>
          <c:dLbls>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dk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1"/>
            <c:leaderLines>
              <c:spPr>
                <a:ln w="9525" cap="flat" cmpd="sng" algn="ctr">
                  <a:solidFill>
                    <a:schemeClr val="dk1">
                      <a:lumMod val="35000"/>
                      <a:lumOff val="65000"/>
                    </a:schemeClr>
                  </a:solidFill>
                  <a:round/>
                </a:ln>
                <a:effectLst/>
              </c:spPr>
            </c:leaderLines>
            <c:extLst>
              <c:ext xmlns:c15="http://schemas.microsoft.com/office/drawing/2012/chart" uri="{CE6537A1-D6FC-4f65-9D91-7224C49458BB}"/>
            </c:extLst>
          </c:dLbls>
          <c:cat>
            <c:strRef>
              <c:f>Sheet11!$G$16:$G$28</c:f>
              <c:strCache>
                <c:ptCount val="8"/>
                <c:pt idx="0">
                  <c:v>Assessment </c:v>
                </c:pt>
                <c:pt idx="1">
                  <c:v>Clinical Skills</c:v>
                </c:pt>
                <c:pt idx="2">
                  <c:v>Lecture</c:v>
                </c:pt>
                <c:pt idx="3">
                  <c:v>Practical</c:v>
                </c:pt>
                <c:pt idx="4">
                  <c:v>Seminar</c:v>
                </c:pt>
                <c:pt idx="5">
                  <c:v>Tutorial</c:v>
                </c:pt>
                <c:pt idx="6">
                  <c:v>Workshop</c:v>
                </c:pt>
                <c:pt idx="7">
                  <c:v>Other </c:v>
                </c:pt>
              </c:strCache>
            </c:strRef>
          </c:cat>
          <c:val>
            <c:numRef>
              <c:f>Sheet11!$H$16:$H$28</c:f>
              <c:numCache>
                <c:formatCode>General</c:formatCode>
                <c:ptCount val="8"/>
                <c:pt idx="0">
                  <c:v>9</c:v>
                </c:pt>
                <c:pt idx="1">
                  <c:v>9</c:v>
                </c:pt>
                <c:pt idx="2">
                  <c:v>137</c:v>
                </c:pt>
                <c:pt idx="3">
                  <c:v>13</c:v>
                </c:pt>
                <c:pt idx="4">
                  <c:v>40</c:v>
                </c:pt>
                <c:pt idx="5">
                  <c:v>12</c:v>
                </c:pt>
                <c:pt idx="6">
                  <c:v>42</c:v>
                </c:pt>
                <c:pt idx="7">
                  <c:v>1</c:v>
                </c:pt>
              </c:numCache>
            </c:numRef>
          </c:val>
          <c:extLst>
            <c:ext xmlns:c16="http://schemas.microsoft.com/office/drawing/2014/chart" uri="{C3380CC4-5D6E-409C-BE32-E72D297353CC}">
              <c16:uniqueId val="{00000010-0AF5-47EE-9BE6-3360B5E85FDD}"/>
            </c:ext>
          </c:extLst>
        </c:ser>
        <c:dLbls>
          <c:showLegendKey val="0"/>
          <c:showVal val="0"/>
          <c:showCatName val="0"/>
          <c:showSerName val="0"/>
          <c:showPercent val="0"/>
          <c:showBubbleSize val="0"/>
          <c:showLeaderLines val="1"/>
        </c:dLbls>
        <c:firstSliceAng val="0"/>
      </c:pieChart>
      <c:spPr>
        <a:noFill/>
        <a:ln>
          <a:noFill/>
        </a:ln>
        <a:effectLst/>
      </c:spPr>
    </c:plotArea>
    <c:legend>
      <c:legendPos val="r"/>
      <c:layout>
        <c:manualLayout>
          <c:xMode val="edge"/>
          <c:yMode val="edge"/>
          <c:x val="0.75318531859033211"/>
          <c:y val="4.3979294254884803E-2"/>
          <c:w val="0.22515529463587866"/>
          <c:h val="0.89352289297171172"/>
        </c:manualLayout>
      </c:layout>
      <c:overlay val="0"/>
      <c:spPr>
        <a:solidFill>
          <a:schemeClr val="lt1">
            <a:alpha val="50000"/>
          </a:schemeClr>
        </a:solidFill>
        <a:ln>
          <a:noFill/>
        </a:ln>
        <a:effectLst/>
      </c:spPr>
      <c:txPr>
        <a:bodyPr rot="0" spcFirstLastPara="1" vertOverflow="ellipsis" vert="horz" wrap="square" anchor="ctr" anchorCtr="1"/>
        <a:lstStyle/>
        <a:p>
          <a:pPr>
            <a:defRPr sz="1050" b="0" i="0" u="none" strike="noStrike" kern="1200" baseline="0">
              <a:solidFill>
                <a:schemeClr val="dk1">
                  <a:lumMod val="65000"/>
                  <a:lumOff val="35000"/>
                </a:schemeClr>
              </a:solidFill>
              <a:latin typeface="+mn-lt"/>
              <a:ea typeface="+mn-ea"/>
              <a:cs typeface="+mn-cs"/>
            </a:defRPr>
          </a:pPr>
          <a:endParaRPr lang="en-US"/>
        </a:p>
      </c:txPr>
    </c:legend>
    <c:plotVisOnly val="1"/>
    <c:dispBlanksAs val="gap"/>
    <c:showDLblsOverMax val="0"/>
  </c:chart>
  <c:spPr>
    <a:pattFill prst="dkDnDiag">
      <a:fgClr>
        <a:schemeClr val="lt1"/>
      </a:fgClr>
      <a:bgClr>
        <a:schemeClr val="dk1">
          <a:lumMod val="10000"/>
          <a:lumOff val="90000"/>
        </a:schemeClr>
      </a:bgClr>
    </a:pattFill>
    <a:ln w="9525" cap="flat" cmpd="sng" algn="ctr">
      <a:solidFill>
        <a:schemeClr val="dk1">
          <a:lumMod val="15000"/>
          <a:lumOff val="85000"/>
        </a:schemeClr>
      </a:solidFill>
      <a:round/>
    </a:ln>
    <a:effectLst/>
  </c:spPr>
  <c:txPr>
    <a:bodyPr/>
    <a:lstStyle/>
    <a:p>
      <a:pPr>
        <a:defRPr/>
      </a:pPr>
      <a:endParaRPr lang="en-US"/>
    </a:p>
  </c:txPr>
  <c:externalData r:id="rId3">
    <c:autoUpdate val="0"/>
  </c:externalData>
</c:chartSpace>
</file>

<file path=ppt/charts/chart1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Sheet10!$N$16</c:f>
              <c:strCache>
                <c:ptCount val="1"/>
                <c:pt idx="0">
                  <c:v>Science &amp; Engingeering</c:v>
                </c:pt>
              </c:strCache>
            </c:strRef>
          </c:tx>
          <c:spPr>
            <a:solidFill>
              <a:schemeClr val="accent1"/>
            </a:solidFill>
            <a:ln>
              <a:noFill/>
            </a:ln>
            <a:effectLst/>
          </c:spPr>
          <c:invertIfNegative val="0"/>
          <c:dPt>
            <c:idx val="0"/>
            <c:invertIfNegative val="0"/>
            <c:bubble3D val="0"/>
            <c:spPr>
              <a:solidFill>
                <a:schemeClr val="accent2"/>
              </a:solidFill>
              <a:ln>
                <a:noFill/>
              </a:ln>
              <a:effectLst/>
            </c:spPr>
            <c:extLst>
              <c:ext xmlns:c16="http://schemas.microsoft.com/office/drawing/2014/chart" uri="{C3380CC4-5D6E-409C-BE32-E72D297353CC}">
                <c16:uniqueId val="{00000003-15DA-4B2E-80F7-AA9CB8F23AAC}"/>
              </c:ext>
            </c:extLst>
          </c:dPt>
          <c:dPt>
            <c:idx val="1"/>
            <c:invertIfNegative val="0"/>
            <c:bubble3D val="0"/>
            <c:spPr>
              <a:solidFill>
                <a:schemeClr val="accent6"/>
              </a:solidFill>
              <a:ln>
                <a:noFill/>
              </a:ln>
              <a:effectLst/>
            </c:spPr>
            <c:extLst>
              <c:ext xmlns:c16="http://schemas.microsoft.com/office/drawing/2014/chart" uri="{C3380CC4-5D6E-409C-BE32-E72D297353CC}">
                <c16:uniqueId val="{00000002-15DA-4B2E-80F7-AA9CB8F23AAC}"/>
              </c:ext>
            </c:extLst>
          </c:dPt>
          <c:dPt>
            <c:idx val="2"/>
            <c:invertIfNegative val="0"/>
            <c:bubble3D val="0"/>
            <c:spPr>
              <a:solidFill>
                <a:schemeClr val="accent4"/>
              </a:solidFill>
              <a:ln>
                <a:noFill/>
              </a:ln>
              <a:effectLst/>
            </c:spPr>
            <c:extLst>
              <c:ext xmlns:c16="http://schemas.microsoft.com/office/drawing/2014/chart" uri="{C3380CC4-5D6E-409C-BE32-E72D297353CC}">
                <c16:uniqueId val="{00000001-15DA-4B2E-80F7-AA9CB8F23AAC}"/>
              </c:ext>
            </c:extLst>
          </c:dPt>
          <c:dLbls>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Sheet10!$O$15:$Q$15</c:f>
              <c:strCache>
                <c:ptCount val="3"/>
                <c:pt idx="0">
                  <c:v>Undergraduate</c:v>
                </c:pt>
                <c:pt idx="1">
                  <c:v>Postgraduate</c:v>
                </c:pt>
                <c:pt idx="2">
                  <c:v>Total</c:v>
                </c:pt>
              </c:strCache>
            </c:strRef>
          </c:cat>
          <c:val>
            <c:numRef>
              <c:f>Sheet10!$O$16:$Q$16</c:f>
              <c:numCache>
                <c:formatCode>General</c:formatCode>
                <c:ptCount val="3"/>
                <c:pt idx="0">
                  <c:v>108</c:v>
                </c:pt>
                <c:pt idx="1">
                  <c:v>356</c:v>
                </c:pt>
                <c:pt idx="2">
                  <c:v>464</c:v>
                </c:pt>
              </c:numCache>
            </c:numRef>
          </c:val>
          <c:extLst>
            <c:ext xmlns:c16="http://schemas.microsoft.com/office/drawing/2014/chart" uri="{C3380CC4-5D6E-409C-BE32-E72D297353CC}">
              <c16:uniqueId val="{00000000-15DA-4B2E-80F7-AA9CB8F23AAC}"/>
            </c:ext>
          </c:extLst>
        </c:ser>
        <c:dLbls>
          <c:showLegendKey val="0"/>
          <c:showVal val="0"/>
          <c:showCatName val="0"/>
          <c:showSerName val="0"/>
          <c:showPercent val="0"/>
          <c:showBubbleSize val="0"/>
        </c:dLbls>
        <c:gapWidth val="219"/>
        <c:overlap val="-27"/>
        <c:axId val="662873312"/>
        <c:axId val="662873640"/>
      </c:barChart>
      <c:catAx>
        <c:axId val="66287331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662873640"/>
        <c:crosses val="autoZero"/>
        <c:auto val="1"/>
        <c:lblAlgn val="ctr"/>
        <c:lblOffset val="100"/>
        <c:noMultiLvlLbl val="0"/>
      </c:catAx>
      <c:valAx>
        <c:axId val="662873640"/>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662873312"/>
        <c:crosses val="autoZero"/>
        <c:crossBetween val="between"/>
      </c:valAx>
      <c:spPr>
        <a:noFill/>
        <a:ln>
          <a:noFill/>
        </a:ln>
        <a:effectLst/>
      </c:spPr>
    </c:plotArea>
    <c:plotVisOnly val="1"/>
    <c:dispBlanksAs val="gap"/>
    <c:showDLblsOverMax val="0"/>
  </c:chart>
  <c:spPr>
    <a:noFill/>
    <a:ln>
      <a:solidFill>
        <a:schemeClr val="tx1"/>
      </a:solidFill>
    </a:ln>
    <a:effectLst/>
  </c:spPr>
  <c:txPr>
    <a:bodyPr/>
    <a:lstStyle/>
    <a:p>
      <a:pPr>
        <a:defRPr/>
      </a:pPr>
      <a:endParaRPr lang="en-US"/>
    </a:p>
  </c:txPr>
  <c:externalData r:id="rId3">
    <c:autoUpdate val="0"/>
  </c:externalData>
</c:chartSpace>
</file>

<file path=ppt/charts/chart1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Sheet11!$E$1</c:f>
              <c:strCache>
                <c:ptCount val="1"/>
                <c:pt idx="0">
                  <c:v>Science &amp; Engineering</c:v>
                </c:pt>
              </c:strCache>
            </c:strRef>
          </c:tx>
          <c:dPt>
            <c:idx val="0"/>
            <c:bubble3D val="0"/>
            <c:spPr>
              <a:gradFill>
                <a:gsLst>
                  <a:gs pos="100000">
                    <a:schemeClr val="accent2">
                      <a:lumMod val="60000"/>
                      <a:lumOff val="40000"/>
                    </a:schemeClr>
                  </a:gs>
                  <a:gs pos="0">
                    <a:schemeClr val="accent2"/>
                  </a:gs>
                </a:gsLst>
                <a:lin ang="5400000" scaled="0"/>
              </a:gradFill>
              <a:ln w="19050">
                <a:solidFill>
                  <a:schemeClr val="lt1"/>
                </a:solidFill>
              </a:ln>
              <a:effectLst/>
            </c:spPr>
            <c:extLst>
              <c:ext xmlns:c16="http://schemas.microsoft.com/office/drawing/2014/chart" uri="{C3380CC4-5D6E-409C-BE32-E72D297353CC}">
                <c16:uniqueId val="{00000001-0D5C-4133-AE4D-35FE0D533ADB}"/>
              </c:ext>
            </c:extLst>
          </c:dPt>
          <c:dPt>
            <c:idx val="1"/>
            <c:bubble3D val="0"/>
            <c:spPr>
              <a:gradFill>
                <a:gsLst>
                  <a:gs pos="100000">
                    <a:schemeClr val="accent4">
                      <a:lumMod val="60000"/>
                      <a:lumOff val="40000"/>
                    </a:schemeClr>
                  </a:gs>
                  <a:gs pos="0">
                    <a:schemeClr val="accent4"/>
                  </a:gs>
                </a:gsLst>
                <a:lin ang="5400000" scaled="0"/>
              </a:gradFill>
              <a:ln w="19050">
                <a:solidFill>
                  <a:schemeClr val="lt1"/>
                </a:solidFill>
              </a:ln>
              <a:effectLst/>
            </c:spPr>
            <c:extLst>
              <c:ext xmlns:c16="http://schemas.microsoft.com/office/drawing/2014/chart" uri="{C3380CC4-5D6E-409C-BE32-E72D297353CC}">
                <c16:uniqueId val="{00000003-0D5C-4133-AE4D-35FE0D533ADB}"/>
              </c:ext>
            </c:extLst>
          </c:dPt>
          <c:dPt>
            <c:idx val="2"/>
            <c:bubble3D val="0"/>
            <c:spPr>
              <a:gradFill>
                <a:gsLst>
                  <a:gs pos="100000">
                    <a:schemeClr val="accent6">
                      <a:lumMod val="60000"/>
                      <a:lumOff val="40000"/>
                    </a:schemeClr>
                  </a:gs>
                  <a:gs pos="0">
                    <a:schemeClr val="accent6"/>
                  </a:gs>
                </a:gsLst>
                <a:lin ang="5400000" scaled="0"/>
              </a:gradFill>
              <a:ln w="19050">
                <a:solidFill>
                  <a:schemeClr val="lt1"/>
                </a:solidFill>
              </a:ln>
              <a:effectLst/>
            </c:spPr>
            <c:extLst>
              <c:ext xmlns:c16="http://schemas.microsoft.com/office/drawing/2014/chart" uri="{C3380CC4-5D6E-409C-BE32-E72D297353CC}">
                <c16:uniqueId val="{00000005-0D5C-4133-AE4D-35FE0D533ADB}"/>
              </c:ext>
            </c:extLst>
          </c:dPt>
          <c:dPt>
            <c:idx val="3"/>
            <c:bubble3D val="0"/>
            <c:spPr>
              <a:gradFill>
                <a:gsLst>
                  <a:gs pos="100000">
                    <a:schemeClr val="accent2">
                      <a:lumMod val="60000"/>
                      <a:lumMod val="60000"/>
                      <a:lumOff val="40000"/>
                    </a:schemeClr>
                  </a:gs>
                  <a:gs pos="0">
                    <a:schemeClr val="accent2">
                      <a:lumMod val="60000"/>
                    </a:schemeClr>
                  </a:gs>
                </a:gsLst>
                <a:lin ang="5400000" scaled="0"/>
              </a:gradFill>
              <a:ln w="19050">
                <a:solidFill>
                  <a:schemeClr val="lt1"/>
                </a:solidFill>
              </a:ln>
              <a:effectLst/>
            </c:spPr>
            <c:extLst>
              <c:ext xmlns:c16="http://schemas.microsoft.com/office/drawing/2014/chart" uri="{C3380CC4-5D6E-409C-BE32-E72D297353CC}">
                <c16:uniqueId val="{00000007-0D5C-4133-AE4D-35FE0D533ADB}"/>
              </c:ext>
            </c:extLst>
          </c:dPt>
          <c:dPt>
            <c:idx val="4"/>
            <c:bubble3D val="0"/>
            <c:spPr>
              <a:gradFill>
                <a:gsLst>
                  <a:gs pos="100000">
                    <a:schemeClr val="accent4">
                      <a:lumMod val="60000"/>
                      <a:lumMod val="60000"/>
                      <a:lumOff val="40000"/>
                    </a:schemeClr>
                  </a:gs>
                  <a:gs pos="0">
                    <a:schemeClr val="accent4">
                      <a:lumMod val="60000"/>
                    </a:schemeClr>
                  </a:gs>
                </a:gsLst>
                <a:lin ang="5400000" scaled="0"/>
              </a:gradFill>
              <a:ln w="19050">
                <a:solidFill>
                  <a:schemeClr val="lt1"/>
                </a:solidFill>
              </a:ln>
              <a:effectLst/>
            </c:spPr>
            <c:extLst>
              <c:ext xmlns:c16="http://schemas.microsoft.com/office/drawing/2014/chart" uri="{C3380CC4-5D6E-409C-BE32-E72D297353CC}">
                <c16:uniqueId val="{00000009-0D5C-4133-AE4D-35FE0D533ADB}"/>
              </c:ext>
            </c:extLst>
          </c:dPt>
          <c:dPt>
            <c:idx val="5"/>
            <c:bubble3D val="0"/>
            <c:spPr>
              <a:gradFill>
                <a:gsLst>
                  <a:gs pos="100000">
                    <a:schemeClr val="accent6">
                      <a:lumMod val="60000"/>
                      <a:lumMod val="60000"/>
                      <a:lumOff val="40000"/>
                    </a:schemeClr>
                  </a:gs>
                  <a:gs pos="0">
                    <a:schemeClr val="accent6">
                      <a:lumMod val="60000"/>
                    </a:schemeClr>
                  </a:gs>
                </a:gsLst>
                <a:lin ang="5400000" scaled="0"/>
              </a:gradFill>
              <a:ln w="19050">
                <a:solidFill>
                  <a:schemeClr val="lt1"/>
                </a:solidFill>
              </a:ln>
              <a:effectLst/>
            </c:spPr>
            <c:extLst>
              <c:ext xmlns:c16="http://schemas.microsoft.com/office/drawing/2014/chart" uri="{C3380CC4-5D6E-409C-BE32-E72D297353CC}">
                <c16:uniqueId val="{0000000B-0D5C-4133-AE4D-35FE0D533ADB}"/>
              </c:ext>
            </c:extLst>
          </c:dPt>
          <c:dPt>
            <c:idx val="6"/>
            <c:bubble3D val="0"/>
            <c:spPr>
              <a:gradFill>
                <a:gsLst>
                  <a:gs pos="100000">
                    <a:schemeClr val="accent2">
                      <a:lumMod val="80000"/>
                      <a:lumOff val="20000"/>
                      <a:lumMod val="60000"/>
                      <a:lumOff val="40000"/>
                    </a:schemeClr>
                  </a:gs>
                  <a:gs pos="0">
                    <a:schemeClr val="accent2">
                      <a:lumMod val="80000"/>
                      <a:lumOff val="20000"/>
                    </a:schemeClr>
                  </a:gs>
                </a:gsLst>
                <a:lin ang="5400000" scaled="0"/>
              </a:gradFill>
              <a:ln w="19050">
                <a:solidFill>
                  <a:schemeClr val="lt1"/>
                </a:solidFill>
              </a:ln>
              <a:effectLst/>
            </c:spPr>
            <c:extLst>
              <c:ext xmlns:c16="http://schemas.microsoft.com/office/drawing/2014/chart" uri="{C3380CC4-5D6E-409C-BE32-E72D297353CC}">
                <c16:uniqueId val="{0000000D-0D5C-4133-AE4D-35FE0D533ADB}"/>
              </c:ext>
            </c:extLst>
          </c:dPt>
          <c:dLbls>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dk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1"/>
            <c:leaderLines>
              <c:spPr>
                <a:ln w="9525" cap="flat" cmpd="sng" algn="ctr">
                  <a:solidFill>
                    <a:schemeClr val="dk1">
                      <a:lumMod val="35000"/>
                      <a:lumOff val="65000"/>
                    </a:schemeClr>
                  </a:solidFill>
                  <a:round/>
                </a:ln>
                <a:effectLst/>
              </c:spPr>
            </c:leaderLines>
            <c:extLst>
              <c:ext xmlns:c15="http://schemas.microsoft.com/office/drawing/2012/chart" uri="{CE6537A1-D6FC-4f65-9D91-7224C49458BB}"/>
            </c:extLst>
          </c:dLbls>
          <c:cat>
            <c:strRef>
              <c:f>Sheet11!$D$2:$D$14</c:f>
              <c:strCache>
                <c:ptCount val="7"/>
                <c:pt idx="0">
                  <c:v>Assessment </c:v>
                </c:pt>
                <c:pt idx="1">
                  <c:v>Field Trip</c:v>
                </c:pt>
                <c:pt idx="2">
                  <c:v>Lecture</c:v>
                </c:pt>
                <c:pt idx="3">
                  <c:v>Practical</c:v>
                </c:pt>
                <c:pt idx="4">
                  <c:v>Seminar</c:v>
                </c:pt>
                <c:pt idx="5">
                  <c:v>Workshop</c:v>
                </c:pt>
                <c:pt idx="6">
                  <c:v>Other </c:v>
                </c:pt>
              </c:strCache>
            </c:strRef>
          </c:cat>
          <c:val>
            <c:numRef>
              <c:f>Sheet11!$E$2:$E$14</c:f>
              <c:numCache>
                <c:formatCode>General</c:formatCode>
                <c:ptCount val="7"/>
                <c:pt idx="0">
                  <c:v>5</c:v>
                </c:pt>
                <c:pt idx="1">
                  <c:v>46</c:v>
                </c:pt>
                <c:pt idx="2">
                  <c:v>27</c:v>
                </c:pt>
                <c:pt idx="3">
                  <c:v>25</c:v>
                </c:pt>
                <c:pt idx="4">
                  <c:v>2</c:v>
                </c:pt>
                <c:pt idx="5">
                  <c:v>1</c:v>
                </c:pt>
                <c:pt idx="6">
                  <c:v>2</c:v>
                </c:pt>
              </c:numCache>
            </c:numRef>
          </c:val>
          <c:extLst>
            <c:ext xmlns:c16="http://schemas.microsoft.com/office/drawing/2014/chart" uri="{C3380CC4-5D6E-409C-BE32-E72D297353CC}">
              <c16:uniqueId val="{0000000E-0D5C-4133-AE4D-35FE0D533ADB}"/>
            </c:ext>
          </c:extLst>
        </c:ser>
        <c:dLbls>
          <c:showLegendKey val="0"/>
          <c:showVal val="0"/>
          <c:showCatName val="0"/>
          <c:showSerName val="0"/>
          <c:showPercent val="0"/>
          <c:showBubbleSize val="0"/>
          <c:showLeaderLines val="1"/>
        </c:dLbls>
        <c:firstSliceAng val="0"/>
      </c:pieChart>
      <c:spPr>
        <a:noFill/>
        <a:ln>
          <a:noFill/>
        </a:ln>
        <a:effectLst/>
      </c:spPr>
    </c:plotArea>
    <c:legend>
      <c:legendPos val="r"/>
      <c:overlay val="0"/>
      <c:spPr>
        <a:solidFill>
          <a:schemeClr val="lt1">
            <a:alpha val="50000"/>
          </a:schemeClr>
        </a:solidFill>
        <a:ln>
          <a:noFill/>
        </a:ln>
        <a:effectLst/>
      </c:spPr>
      <c:txPr>
        <a:bodyPr rot="0" spcFirstLastPara="1" vertOverflow="ellipsis" vert="horz" wrap="square" anchor="ctr" anchorCtr="1"/>
        <a:lstStyle/>
        <a:p>
          <a:pPr>
            <a:defRPr sz="1050" b="0" i="0" u="none" strike="noStrike" kern="1200" baseline="0">
              <a:solidFill>
                <a:schemeClr val="dk1">
                  <a:lumMod val="65000"/>
                  <a:lumOff val="35000"/>
                </a:schemeClr>
              </a:solidFill>
              <a:latin typeface="+mn-lt"/>
              <a:ea typeface="+mn-ea"/>
              <a:cs typeface="+mn-cs"/>
            </a:defRPr>
          </a:pPr>
          <a:endParaRPr lang="en-US"/>
        </a:p>
      </c:txPr>
    </c:legend>
    <c:plotVisOnly val="1"/>
    <c:dispBlanksAs val="gap"/>
    <c:showDLblsOverMax val="0"/>
  </c:chart>
  <c:spPr>
    <a:pattFill prst="dkDnDiag">
      <a:fgClr>
        <a:schemeClr val="lt1"/>
      </a:fgClr>
      <a:bgClr>
        <a:schemeClr val="dk1">
          <a:lumMod val="10000"/>
          <a:lumOff val="90000"/>
        </a:schemeClr>
      </a:bgClr>
    </a:pattFill>
    <a:ln w="9525" cap="flat" cmpd="sng" algn="ctr">
      <a:solidFill>
        <a:schemeClr val="dk1">
          <a:lumMod val="15000"/>
          <a:lumOff val="85000"/>
        </a:schemeClr>
      </a:solidFill>
      <a:round/>
    </a:ln>
    <a:effectLst/>
  </c:spPr>
  <c:txPr>
    <a:bodyPr/>
    <a:lstStyle/>
    <a:p>
      <a:pPr>
        <a:defRPr/>
      </a:pPr>
      <a:endParaRPr lang="en-US"/>
    </a:p>
  </c:txPr>
  <c:externalData r:id="rId3">
    <c:autoUpdate val="0"/>
  </c:externalData>
</c:chartSpace>
</file>

<file path=ppt/charts/chart1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Sheet11!$E$15</c:f>
              <c:strCache>
                <c:ptCount val="1"/>
                <c:pt idx="0">
                  <c:v>Science &amp; Engineering</c:v>
                </c:pt>
              </c:strCache>
            </c:strRef>
          </c:tx>
          <c:dPt>
            <c:idx val="0"/>
            <c:bubble3D val="0"/>
            <c:spPr>
              <a:gradFill>
                <a:gsLst>
                  <a:gs pos="100000">
                    <a:schemeClr val="accent6">
                      <a:lumMod val="60000"/>
                      <a:lumOff val="40000"/>
                    </a:schemeClr>
                  </a:gs>
                  <a:gs pos="0">
                    <a:schemeClr val="accent6"/>
                  </a:gs>
                </a:gsLst>
                <a:lin ang="5400000" scaled="0"/>
              </a:gradFill>
              <a:ln w="19050">
                <a:solidFill>
                  <a:schemeClr val="lt1"/>
                </a:solidFill>
              </a:ln>
              <a:effectLst/>
            </c:spPr>
            <c:extLst>
              <c:ext xmlns:c16="http://schemas.microsoft.com/office/drawing/2014/chart" uri="{C3380CC4-5D6E-409C-BE32-E72D297353CC}">
                <c16:uniqueId val="{00000001-C7F0-4A2E-AA87-4AAEEA3288FD}"/>
              </c:ext>
            </c:extLst>
          </c:dPt>
          <c:dPt>
            <c:idx val="1"/>
            <c:bubble3D val="0"/>
            <c:spPr>
              <a:gradFill>
                <a:gsLst>
                  <a:gs pos="100000">
                    <a:schemeClr val="accent5">
                      <a:lumMod val="60000"/>
                      <a:lumOff val="40000"/>
                    </a:schemeClr>
                  </a:gs>
                  <a:gs pos="0">
                    <a:schemeClr val="accent5"/>
                  </a:gs>
                </a:gsLst>
                <a:lin ang="5400000" scaled="0"/>
              </a:gradFill>
              <a:ln w="19050">
                <a:solidFill>
                  <a:schemeClr val="lt1"/>
                </a:solidFill>
              </a:ln>
              <a:effectLst/>
            </c:spPr>
            <c:extLst>
              <c:ext xmlns:c16="http://schemas.microsoft.com/office/drawing/2014/chart" uri="{C3380CC4-5D6E-409C-BE32-E72D297353CC}">
                <c16:uniqueId val="{00000003-C7F0-4A2E-AA87-4AAEEA3288FD}"/>
              </c:ext>
            </c:extLst>
          </c:dPt>
          <c:dPt>
            <c:idx val="2"/>
            <c:bubble3D val="0"/>
            <c:spPr>
              <a:gradFill>
                <a:gsLst>
                  <a:gs pos="100000">
                    <a:schemeClr val="accent4">
                      <a:lumMod val="60000"/>
                      <a:lumOff val="40000"/>
                    </a:schemeClr>
                  </a:gs>
                  <a:gs pos="0">
                    <a:schemeClr val="accent4"/>
                  </a:gs>
                </a:gsLst>
                <a:lin ang="5400000" scaled="0"/>
              </a:gradFill>
              <a:ln w="19050">
                <a:solidFill>
                  <a:schemeClr val="lt1"/>
                </a:solidFill>
              </a:ln>
              <a:effectLst/>
            </c:spPr>
            <c:extLst>
              <c:ext xmlns:c16="http://schemas.microsoft.com/office/drawing/2014/chart" uri="{C3380CC4-5D6E-409C-BE32-E72D297353CC}">
                <c16:uniqueId val="{00000005-C7F0-4A2E-AA87-4AAEEA3288FD}"/>
              </c:ext>
            </c:extLst>
          </c:dPt>
          <c:dPt>
            <c:idx val="3"/>
            <c:bubble3D val="0"/>
            <c:spPr>
              <a:gradFill>
                <a:gsLst>
                  <a:gs pos="100000">
                    <a:schemeClr val="accent6">
                      <a:lumMod val="60000"/>
                      <a:lumMod val="60000"/>
                      <a:lumOff val="40000"/>
                    </a:schemeClr>
                  </a:gs>
                  <a:gs pos="0">
                    <a:schemeClr val="accent6">
                      <a:lumMod val="60000"/>
                    </a:schemeClr>
                  </a:gs>
                </a:gsLst>
                <a:lin ang="5400000" scaled="0"/>
              </a:gradFill>
              <a:ln w="19050">
                <a:solidFill>
                  <a:schemeClr val="lt1"/>
                </a:solidFill>
              </a:ln>
              <a:effectLst/>
            </c:spPr>
            <c:extLst>
              <c:ext xmlns:c16="http://schemas.microsoft.com/office/drawing/2014/chart" uri="{C3380CC4-5D6E-409C-BE32-E72D297353CC}">
                <c16:uniqueId val="{00000007-C7F0-4A2E-AA87-4AAEEA3288FD}"/>
              </c:ext>
            </c:extLst>
          </c:dPt>
          <c:dPt>
            <c:idx val="4"/>
            <c:bubble3D val="0"/>
            <c:spPr>
              <a:gradFill>
                <a:gsLst>
                  <a:gs pos="100000">
                    <a:schemeClr val="accent5">
                      <a:lumMod val="60000"/>
                      <a:lumMod val="60000"/>
                      <a:lumOff val="40000"/>
                    </a:schemeClr>
                  </a:gs>
                  <a:gs pos="0">
                    <a:schemeClr val="accent5">
                      <a:lumMod val="60000"/>
                    </a:schemeClr>
                  </a:gs>
                </a:gsLst>
                <a:lin ang="5400000" scaled="0"/>
              </a:gradFill>
              <a:ln w="19050">
                <a:solidFill>
                  <a:schemeClr val="lt1"/>
                </a:solidFill>
              </a:ln>
              <a:effectLst/>
            </c:spPr>
            <c:extLst>
              <c:ext xmlns:c16="http://schemas.microsoft.com/office/drawing/2014/chart" uri="{C3380CC4-5D6E-409C-BE32-E72D297353CC}">
                <c16:uniqueId val="{00000009-C7F0-4A2E-AA87-4AAEEA3288FD}"/>
              </c:ext>
            </c:extLst>
          </c:dPt>
          <c:dPt>
            <c:idx val="5"/>
            <c:bubble3D val="0"/>
            <c:spPr>
              <a:gradFill>
                <a:gsLst>
                  <a:gs pos="100000">
                    <a:schemeClr val="accent4">
                      <a:lumMod val="60000"/>
                      <a:lumMod val="60000"/>
                      <a:lumOff val="40000"/>
                    </a:schemeClr>
                  </a:gs>
                  <a:gs pos="0">
                    <a:schemeClr val="accent4">
                      <a:lumMod val="60000"/>
                    </a:schemeClr>
                  </a:gs>
                </a:gsLst>
                <a:lin ang="5400000" scaled="0"/>
              </a:gradFill>
              <a:ln w="19050">
                <a:solidFill>
                  <a:schemeClr val="lt1"/>
                </a:solidFill>
              </a:ln>
              <a:effectLst/>
            </c:spPr>
            <c:extLst>
              <c:ext xmlns:c16="http://schemas.microsoft.com/office/drawing/2014/chart" uri="{C3380CC4-5D6E-409C-BE32-E72D297353CC}">
                <c16:uniqueId val="{0000000B-C7F0-4A2E-AA87-4AAEEA3288FD}"/>
              </c:ext>
            </c:extLst>
          </c:dPt>
          <c:dPt>
            <c:idx val="6"/>
            <c:bubble3D val="0"/>
            <c:spPr>
              <a:gradFill>
                <a:gsLst>
                  <a:gs pos="100000">
                    <a:schemeClr val="accent6">
                      <a:lumMod val="80000"/>
                      <a:lumOff val="20000"/>
                      <a:lumMod val="60000"/>
                      <a:lumOff val="40000"/>
                    </a:schemeClr>
                  </a:gs>
                  <a:gs pos="0">
                    <a:schemeClr val="accent6">
                      <a:lumMod val="80000"/>
                      <a:lumOff val="20000"/>
                    </a:schemeClr>
                  </a:gs>
                </a:gsLst>
                <a:lin ang="5400000" scaled="0"/>
              </a:gradFill>
              <a:ln w="19050">
                <a:solidFill>
                  <a:schemeClr val="lt1"/>
                </a:solidFill>
              </a:ln>
              <a:effectLst/>
            </c:spPr>
            <c:extLst>
              <c:ext xmlns:c16="http://schemas.microsoft.com/office/drawing/2014/chart" uri="{C3380CC4-5D6E-409C-BE32-E72D297353CC}">
                <c16:uniqueId val="{0000000D-C7F0-4A2E-AA87-4AAEEA3288FD}"/>
              </c:ext>
            </c:extLst>
          </c:dPt>
          <c:dPt>
            <c:idx val="7"/>
            <c:bubble3D val="0"/>
            <c:spPr>
              <a:gradFill>
                <a:gsLst>
                  <a:gs pos="100000">
                    <a:schemeClr val="accent5">
                      <a:lumMod val="80000"/>
                      <a:lumOff val="20000"/>
                      <a:lumMod val="60000"/>
                      <a:lumOff val="40000"/>
                    </a:schemeClr>
                  </a:gs>
                  <a:gs pos="0">
                    <a:schemeClr val="accent5">
                      <a:lumMod val="80000"/>
                      <a:lumOff val="20000"/>
                    </a:schemeClr>
                  </a:gs>
                </a:gsLst>
                <a:lin ang="5400000" scaled="0"/>
              </a:gradFill>
              <a:ln w="19050">
                <a:solidFill>
                  <a:schemeClr val="lt1"/>
                </a:solidFill>
              </a:ln>
              <a:effectLst/>
            </c:spPr>
            <c:extLst>
              <c:ext xmlns:c16="http://schemas.microsoft.com/office/drawing/2014/chart" uri="{C3380CC4-5D6E-409C-BE32-E72D297353CC}">
                <c16:uniqueId val="{0000000F-C7F0-4A2E-AA87-4AAEEA3288FD}"/>
              </c:ext>
            </c:extLst>
          </c:dPt>
          <c:dLbls>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dk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1"/>
            <c:leaderLines>
              <c:spPr>
                <a:ln w="9525" cap="flat" cmpd="sng" algn="ctr">
                  <a:solidFill>
                    <a:schemeClr val="dk1">
                      <a:lumMod val="35000"/>
                      <a:lumOff val="65000"/>
                    </a:schemeClr>
                  </a:solidFill>
                  <a:round/>
                </a:ln>
                <a:effectLst/>
              </c:spPr>
            </c:leaderLines>
            <c:extLst>
              <c:ext xmlns:c15="http://schemas.microsoft.com/office/drawing/2012/chart" uri="{CE6537A1-D6FC-4f65-9D91-7224C49458BB}"/>
            </c:extLst>
          </c:dLbls>
          <c:cat>
            <c:strRef>
              <c:f>Sheet11!$D$16:$D$28</c:f>
              <c:strCache>
                <c:ptCount val="8"/>
                <c:pt idx="0">
                  <c:v>Assessment </c:v>
                </c:pt>
                <c:pt idx="1">
                  <c:v>Clinical Skills</c:v>
                </c:pt>
                <c:pt idx="2">
                  <c:v>Lecture</c:v>
                </c:pt>
                <c:pt idx="3">
                  <c:v>Practical</c:v>
                </c:pt>
                <c:pt idx="4">
                  <c:v>Seminar</c:v>
                </c:pt>
                <c:pt idx="5">
                  <c:v>Tutorial</c:v>
                </c:pt>
                <c:pt idx="6">
                  <c:v>Workshop</c:v>
                </c:pt>
                <c:pt idx="7">
                  <c:v>Other </c:v>
                </c:pt>
              </c:strCache>
            </c:strRef>
          </c:cat>
          <c:val>
            <c:numRef>
              <c:f>Sheet11!$E$16:$E$28</c:f>
              <c:numCache>
                <c:formatCode>General</c:formatCode>
                <c:ptCount val="8"/>
                <c:pt idx="0">
                  <c:v>6</c:v>
                </c:pt>
                <c:pt idx="1">
                  <c:v>0</c:v>
                </c:pt>
                <c:pt idx="2">
                  <c:v>100</c:v>
                </c:pt>
                <c:pt idx="3">
                  <c:v>112</c:v>
                </c:pt>
                <c:pt idx="4">
                  <c:v>14</c:v>
                </c:pt>
                <c:pt idx="5">
                  <c:v>65</c:v>
                </c:pt>
                <c:pt idx="6">
                  <c:v>38</c:v>
                </c:pt>
                <c:pt idx="7">
                  <c:v>0</c:v>
                </c:pt>
              </c:numCache>
            </c:numRef>
          </c:val>
          <c:extLst>
            <c:ext xmlns:c16="http://schemas.microsoft.com/office/drawing/2014/chart" uri="{C3380CC4-5D6E-409C-BE32-E72D297353CC}">
              <c16:uniqueId val="{00000010-C7F0-4A2E-AA87-4AAEEA3288FD}"/>
            </c:ext>
          </c:extLst>
        </c:ser>
        <c:dLbls>
          <c:showLegendKey val="0"/>
          <c:showVal val="0"/>
          <c:showCatName val="0"/>
          <c:showSerName val="0"/>
          <c:showPercent val="0"/>
          <c:showBubbleSize val="0"/>
          <c:showLeaderLines val="1"/>
        </c:dLbls>
        <c:firstSliceAng val="0"/>
      </c:pieChart>
      <c:spPr>
        <a:noFill/>
        <a:ln>
          <a:noFill/>
        </a:ln>
        <a:effectLst/>
      </c:spPr>
    </c:plotArea>
    <c:legend>
      <c:legendPos val="r"/>
      <c:overlay val="0"/>
      <c:spPr>
        <a:solidFill>
          <a:schemeClr val="lt1">
            <a:alpha val="50000"/>
          </a:schemeClr>
        </a:solidFill>
        <a:ln>
          <a:noFill/>
        </a:ln>
        <a:effectLst/>
      </c:spPr>
      <c:txPr>
        <a:bodyPr rot="0" spcFirstLastPara="1" vertOverflow="ellipsis" vert="horz" wrap="square" anchor="ctr" anchorCtr="1"/>
        <a:lstStyle/>
        <a:p>
          <a:pPr>
            <a:defRPr sz="1050" b="0" i="0" u="none" strike="noStrike" kern="1200" baseline="0">
              <a:solidFill>
                <a:schemeClr val="dk1">
                  <a:lumMod val="65000"/>
                  <a:lumOff val="35000"/>
                </a:schemeClr>
              </a:solidFill>
              <a:latin typeface="+mn-lt"/>
              <a:ea typeface="+mn-ea"/>
              <a:cs typeface="+mn-cs"/>
            </a:defRPr>
          </a:pPr>
          <a:endParaRPr lang="en-US"/>
        </a:p>
      </c:txPr>
    </c:legend>
    <c:plotVisOnly val="1"/>
    <c:dispBlanksAs val="gap"/>
    <c:showDLblsOverMax val="0"/>
  </c:chart>
  <c:spPr>
    <a:pattFill prst="dkDnDiag">
      <a:fgClr>
        <a:schemeClr val="lt1"/>
      </a:fgClr>
      <a:bgClr>
        <a:schemeClr val="dk1">
          <a:lumMod val="10000"/>
          <a:lumOff val="90000"/>
        </a:schemeClr>
      </a:bgClr>
    </a:pattFill>
    <a:ln w="9525" cap="flat" cmpd="sng" algn="ctr">
      <a:solidFill>
        <a:schemeClr val="dk1">
          <a:lumMod val="15000"/>
          <a:lumOff val="85000"/>
        </a:schemeClr>
      </a:solidFill>
      <a:round/>
    </a:ln>
    <a:effectLst/>
  </c:spPr>
  <c:txPr>
    <a:bodyPr/>
    <a:lstStyle/>
    <a:p>
      <a:pPr>
        <a:defRPr/>
      </a:pPr>
      <a:endParaRPr lang="en-US"/>
    </a:p>
  </c:txPr>
  <c:externalData r:id="rId3">
    <c:autoUpdate val="0"/>
  </c:externalData>
</c:chartSpace>
</file>

<file path=ppt/charts/chart1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Sheet10!$I$2:$I$3</c:f>
              <c:strCache>
                <c:ptCount val="2"/>
                <c:pt idx="0">
                  <c:v>PUPSMD</c:v>
                </c:pt>
              </c:strCache>
            </c:strRef>
          </c:tx>
          <c:dPt>
            <c:idx val="0"/>
            <c:bubble3D val="0"/>
            <c:spPr>
              <a:gradFill>
                <a:gsLst>
                  <a:gs pos="100000">
                    <a:schemeClr val="accent1">
                      <a:lumMod val="60000"/>
                      <a:lumOff val="40000"/>
                    </a:schemeClr>
                  </a:gs>
                  <a:gs pos="0">
                    <a:schemeClr val="accent1"/>
                  </a:gs>
                </a:gsLst>
                <a:lin ang="5400000" scaled="0"/>
              </a:gradFill>
              <a:ln w="19050">
                <a:solidFill>
                  <a:schemeClr val="lt1"/>
                </a:solidFill>
              </a:ln>
              <a:effectLst/>
            </c:spPr>
            <c:extLst>
              <c:ext xmlns:c16="http://schemas.microsoft.com/office/drawing/2014/chart" uri="{C3380CC4-5D6E-409C-BE32-E72D297353CC}">
                <c16:uniqueId val="{00000001-5D0F-4433-9EB7-5B1F39ABCDBF}"/>
              </c:ext>
            </c:extLst>
          </c:dPt>
          <c:dPt>
            <c:idx val="1"/>
            <c:bubble3D val="0"/>
            <c:spPr>
              <a:gradFill>
                <a:gsLst>
                  <a:gs pos="100000">
                    <a:schemeClr val="accent2">
                      <a:lumMod val="60000"/>
                      <a:lumOff val="40000"/>
                    </a:schemeClr>
                  </a:gs>
                  <a:gs pos="0">
                    <a:schemeClr val="accent2"/>
                  </a:gs>
                </a:gsLst>
                <a:lin ang="5400000" scaled="0"/>
              </a:gradFill>
              <a:ln w="19050">
                <a:solidFill>
                  <a:schemeClr val="lt1"/>
                </a:solidFill>
              </a:ln>
              <a:effectLst/>
            </c:spPr>
            <c:extLst>
              <c:ext xmlns:c16="http://schemas.microsoft.com/office/drawing/2014/chart" uri="{C3380CC4-5D6E-409C-BE32-E72D297353CC}">
                <c16:uniqueId val="{00000003-5D0F-4433-9EB7-5B1F39ABCDBF}"/>
              </c:ext>
            </c:extLst>
          </c:dPt>
          <c:dPt>
            <c:idx val="2"/>
            <c:bubble3D val="0"/>
            <c:spPr>
              <a:gradFill>
                <a:gsLst>
                  <a:gs pos="100000">
                    <a:schemeClr val="accent3">
                      <a:lumMod val="60000"/>
                      <a:lumOff val="40000"/>
                    </a:schemeClr>
                  </a:gs>
                  <a:gs pos="0">
                    <a:schemeClr val="accent3"/>
                  </a:gs>
                </a:gsLst>
                <a:lin ang="5400000" scaled="0"/>
              </a:gradFill>
              <a:ln w="19050">
                <a:solidFill>
                  <a:schemeClr val="lt1"/>
                </a:solidFill>
              </a:ln>
              <a:effectLst/>
            </c:spPr>
            <c:extLst>
              <c:ext xmlns:c16="http://schemas.microsoft.com/office/drawing/2014/chart" uri="{C3380CC4-5D6E-409C-BE32-E72D297353CC}">
                <c16:uniqueId val="{00000005-5D0F-4433-9EB7-5B1F39ABCDBF}"/>
              </c:ext>
            </c:extLst>
          </c:dPt>
          <c:dPt>
            <c:idx val="3"/>
            <c:bubble3D val="0"/>
            <c:spPr>
              <a:gradFill>
                <a:gsLst>
                  <a:gs pos="100000">
                    <a:schemeClr val="accent4">
                      <a:lumMod val="60000"/>
                      <a:lumOff val="40000"/>
                    </a:schemeClr>
                  </a:gs>
                  <a:gs pos="0">
                    <a:schemeClr val="accent4"/>
                  </a:gs>
                </a:gsLst>
                <a:lin ang="5400000" scaled="0"/>
              </a:gradFill>
              <a:ln w="19050">
                <a:solidFill>
                  <a:schemeClr val="lt1"/>
                </a:solidFill>
              </a:ln>
              <a:effectLst/>
            </c:spPr>
            <c:extLst>
              <c:ext xmlns:c16="http://schemas.microsoft.com/office/drawing/2014/chart" uri="{C3380CC4-5D6E-409C-BE32-E72D297353CC}">
                <c16:uniqueId val="{00000007-5D0F-4433-9EB7-5B1F39ABCDBF}"/>
              </c:ext>
            </c:extLst>
          </c:dPt>
          <c:dPt>
            <c:idx val="4"/>
            <c:bubble3D val="0"/>
            <c:spPr>
              <a:gradFill>
                <a:gsLst>
                  <a:gs pos="100000">
                    <a:schemeClr val="accent5">
                      <a:lumMod val="60000"/>
                      <a:lumOff val="40000"/>
                    </a:schemeClr>
                  </a:gs>
                  <a:gs pos="0">
                    <a:schemeClr val="accent5"/>
                  </a:gs>
                </a:gsLst>
                <a:lin ang="5400000" scaled="0"/>
              </a:gradFill>
              <a:ln w="19050">
                <a:solidFill>
                  <a:schemeClr val="lt1"/>
                </a:solidFill>
              </a:ln>
              <a:effectLst/>
            </c:spPr>
            <c:extLst>
              <c:ext xmlns:c16="http://schemas.microsoft.com/office/drawing/2014/chart" uri="{C3380CC4-5D6E-409C-BE32-E72D297353CC}">
                <c16:uniqueId val="{00000009-5D0F-4433-9EB7-5B1F39ABCDBF}"/>
              </c:ext>
            </c:extLst>
          </c:dPt>
          <c:dPt>
            <c:idx val="5"/>
            <c:bubble3D val="0"/>
            <c:spPr>
              <a:gradFill>
                <a:gsLst>
                  <a:gs pos="100000">
                    <a:schemeClr val="accent6">
                      <a:lumMod val="60000"/>
                      <a:lumOff val="40000"/>
                    </a:schemeClr>
                  </a:gs>
                  <a:gs pos="0">
                    <a:schemeClr val="accent6"/>
                  </a:gs>
                </a:gsLst>
                <a:lin ang="5400000" scaled="0"/>
              </a:gradFill>
              <a:ln w="19050">
                <a:solidFill>
                  <a:schemeClr val="lt1"/>
                </a:solidFill>
              </a:ln>
              <a:effectLst/>
            </c:spPr>
            <c:extLst>
              <c:ext xmlns:c16="http://schemas.microsoft.com/office/drawing/2014/chart" uri="{C3380CC4-5D6E-409C-BE32-E72D297353CC}">
                <c16:uniqueId val="{0000000B-5D0F-4433-9EB7-5B1F39ABCDBF}"/>
              </c:ext>
            </c:extLst>
          </c:dPt>
          <c:dPt>
            <c:idx val="6"/>
            <c:bubble3D val="0"/>
            <c:spPr>
              <a:gradFill>
                <a:gsLst>
                  <a:gs pos="100000">
                    <a:schemeClr val="accent1">
                      <a:lumMod val="60000"/>
                      <a:lumMod val="60000"/>
                      <a:lumOff val="40000"/>
                    </a:schemeClr>
                  </a:gs>
                  <a:gs pos="0">
                    <a:schemeClr val="accent1">
                      <a:lumMod val="60000"/>
                    </a:schemeClr>
                  </a:gs>
                </a:gsLst>
                <a:lin ang="5400000" scaled="0"/>
              </a:gradFill>
              <a:ln w="19050">
                <a:solidFill>
                  <a:schemeClr val="lt1"/>
                </a:solidFill>
              </a:ln>
              <a:effectLst/>
            </c:spPr>
            <c:extLst>
              <c:ext xmlns:c16="http://schemas.microsoft.com/office/drawing/2014/chart" uri="{C3380CC4-5D6E-409C-BE32-E72D297353CC}">
                <c16:uniqueId val="{0000000D-5D0F-4433-9EB7-5B1F39ABCDBF}"/>
              </c:ext>
            </c:extLst>
          </c:dPt>
          <c:dPt>
            <c:idx val="7"/>
            <c:bubble3D val="0"/>
            <c:spPr>
              <a:gradFill>
                <a:gsLst>
                  <a:gs pos="100000">
                    <a:schemeClr val="accent2">
                      <a:lumMod val="60000"/>
                      <a:lumMod val="60000"/>
                      <a:lumOff val="40000"/>
                    </a:schemeClr>
                  </a:gs>
                  <a:gs pos="0">
                    <a:schemeClr val="accent2">
                      <a:lumMod val="60000"/>
                    </a:schemeClr>
                  </a:gs>
                </a:gsLst>
                <a:lin ang="5400000" scaled="0"/>
              </a:gradFill>
              <a:ln w="19050">
                <a:solidFill>
                  <a:schemeClr val="lt1"/>
                </a:solidFill>
              </a:ln>
              <a:effectLst/>
            </c:spPr>
            <c:extLst>
              <c:ext xmlns:c16="http://schemas.microsoft.com/office/drawing/2014/chart" uri="{C3380CC4-5D6E-409C-BE32-E72D297353CC}">
                <c16:uniqueId val="{0000000F-5D0F-4433-9EB7-5B1F39ABCDBF}"/>
              </c:ext>
            </c:extLst>
          </c:dPt>
          <c:dPt>
            <c:idx val="8"/>
            <c:bubble3D val="0"/>
            <c:spPr>
              <a:gradFill>
                <a:gsLst>
                  <a:gs pos="100000">
                    <a:schemeClr val="accent3">
                      <a:lumMod val="60000"/>
                      <a:lumMod val="60000"/>
                      <a:lumOff val="40000"/>
                    </a:schemeClr>
                  </a:gs>
                  <a:gs pos="0">
                    <a:schemeClr val="accent3">
                      <a:lumMod val="60000"/>
                    </a:schemeClr>
                  </a:gs>
                </a:gsLst>
                <a:lin ang="5400000" scaled="0"/>
              </a:gradFill>
              <a:ln w="19050">
                <a:solidFill>
                  <a:schemeClr val="lt1"/>
                </a:solidFill>
              </a:ln>
              <a:effectLst/>
            </c:spPr>
            <c:extLst>
              <c:ext xmlns:c16="http://schemas.microsoft.com/office/drawing/2014/chart" uri="{C3380CC4-5D6E-409C-BE32-E72D297353CC}">
                <c16:uniqueId val="{00000011-5D0F-4433-9EB7-5B1F39ABCDBF}"/>
              </c:ext>
            </c:extLst>
          </c:dPt>
          <c:dLbls>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dk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1"/>
            <c:leaderLines>
              <c:spPr>
                <a:ln w="9525" cap="flat" cmpd="sng" algn="ctr">
                  <a:solidFill>
                    <a:schemeClr val="dk1">
                      <a:lumMod val="35000"/>
                      <a:lumOff val="65000"/>
                    </a:schemeClr>
                  </a:solidFill>
                  <a:round/>
                </a:ln>
                <a:effectLst/>
              </c:spPr>
            </c:leaderLines>
            <c:extLst>
              <c:ext xmlns:c15="http://schemas.microsoft.com/office/drawing/2012/chart" uri="{CE6537A1-D6FC-4f65-9D91-7224C49458BB}"/>
            </c:extLst>
          </c:dLbls>
          <c:cat>
            <c:strRef>
              <c:f>Sheet10!$H$4:$H$17</c:f>
              <c:strCache>
                <c:ptCount val="9"/>
                <c:pt idx="0">
                  <c:v>Assessment </c:v>
                </c:pt>
                <c:pt idx="1">
                  <c:v>Clinical Skills</c:v>
                </c:pt>
                <c:pt idx="2">
                  <c:v>Lecture</c:v>
                </c:pt>
                <c:pt idx="3">
                  <c:v>Practical</c:v>
                </c:pt>
                <c:pt idx="4">
                  <c:v>Problem Based Learning/ Enquiry Based Learning</c:v>
                </c:pt>
                <c:pt idx="5">
                  <c:v>Seminar</c:v>
                </c:pt>
                <c:pt idx="6">
                  <c:v>Stimulated Dental Learning Environment</c:v>
                </c:pt>
                <c:pt idx="7">
                  <c:v>Tutorial</c:v>
                </c:pt>
                <c:pt idx="8">
                  <c:v>Workshop</c:v>
                </c:pt>
              </c:strCache>
            </c:strRef>
          </c:cat>
          <c:val>
            <c:numRef>
              <c:f>Sheet10!$I$4:$I$17</c:f>
              <c:numCache>
                <c:formatCode>General</c:formatCode>
                <c:ptCount val="9"/>
                <c:pt idx="0">
                  <c:v>18</c:v>
                </c:pt>
                <c:pt idx="1">
                  <c:v>11</c:v>
                </c:pt>
                <c:pt idx="2">
                  <c:v>41</c:v>
                </c:pt>
                <c:pt idx="3">
                  <c:v>7</c:v>
                </c:pt>
                <c:pt idx="4">
                  <c:v>48</c:v>
                </c:pt>
                <c:pt idx="5">
                  <c:v>50</c:v>
                </c:pt>
                <c:pt idx="6">
                  <c:v>6</c:v>
                </c:pt>
                <c:pt idx="7">
                  <c:v>2</c:v>
                </c:pt>
                <c:pt idx="8">
                  <c:v>29</c:v>
                </c:pt>
              </c:numCache>
            </c:numRef>
          </c:val>
          <c:extLst>
            <c:ext xmlns:c16="http://schemas.microsoft.com/office/drawing/2014/chart" uri="{C3380CC4-5D6E-409C-BE32-E72D297353CC}">
              <c16:uniqueId val="{00000012-5D0F-4433-9EB7-5B1F39ABCDBF}"/>
            </c:ext>
          </c:extLst>
        </c:ser>
        <c:dLbls>
          <c:showLegendKey val="0"/>
          <c:showVal val="0"/>
          <c:showCatName val="0"/>
          <c:showSerName val="0"/>
          <c:showPercent val="0"/>
          <c:showBubbleSize val="0"/>
          <c:showLeaderLines val="1"/>
        </c:dLbls>
        <c:firstSliceAng val="0"/>
      </c:pieChart>
      <c:spPr>
        <a:noFill/>
        <a:ln>
          <a:noFill/>
        </a:ln>
        <a:effectLst/>
      </c:spPr>
    </c:plotArea>
    <c:legend>
      <c:legendPos val="r"/>
      <c:layout>
        <c:manualLayout>
          <c:xMode val="edge"/>
          <c:yMode val="edge"/>
          <c:x val="0.63037553581412686"/>
          <c:y val="2.0729865370134194E-2"/>
          <c:w val="0.35778996086227249"/>
          <c:h val="0.95854026925973157"/>
        </c:manualLayout>
      </c:layout>
      <c:overlay val="0"/>
      <c:spPr>
        <a:solidFill>
          <a:schemeClr val="lt1">
            <a:alpha val="50000"/>
          </a:schemeClr>
        </a:solidFill>
        <a:ln>
          <a:noFill/>
        </a:ln>
        <a:effectLst/>
      </c:spPr>
      <c:txPr>
        <a:bodyPr rot="0" spcFirstLastPara="1" vertOverflow="ellipsis" vert="horz" wrap="square" anchor="ctr" anchorCtr="1"/>
        <a:lstStyle/>
        <a:p>
          <a:pPr>
            <a:defRPr sz="1400" b="0" i="0" u="none" strike="noStrike" kern="1200" baseline="0">
              <a:solidFill>
                <a:schemeClr val="dk1">
                  <a:lumMod val="65000"/>
                  <a:lumOff val="35000"/>
                </a:schemeClr>
              </a:solidFill>
              <a:latin typeface="+mn-lt"/>
              <a:ea typeface="+mn-ea"/>
              <a:cs typeface="+mn-cs"/>
            </a:defRPr>
          </a:pPr>
          <a:endParaRPr lang="en-US"/>
        </a:p>
      </c:txPr>
    </c:legend>
    <c:plotVisOnly val="1"/>
    <c:dispBlanksAs val="gap"/>
    <c:showDLblsOverMax val="0"/>
  </c:chart>
  <c:spPr>
    <a:pattFill prst="dkDnDiag">
      <a:fgClr>
        <a:schemeClr val="lt1"/>
      </a:fgClr>
      <a:bgClr>
        <a:schemeClr val="dk1">
          <a:lumMod val="10000"/>
          <a:lumOff val="90000"/>
        </a:schemeClr>
      </a:bgClr>
    </a:pattFill>
    <a:ln w="9525" cap="flat" cmpd="sng" algn="ctr">
      <a:solidFill>
        <a:schemeClr val="dk1">
          <a:lumMod val="15000"/>
          <a:lumOff val="85000"/>
        </a:schemeClr>
      </a:solidFill>
      <a:round/>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GB" sz="1600" dirty="0"/>
              <a:t>Wednesday afternoons should not be timetabled from </a:t>
            </a:r>
            <a:r>
              <a:rPr lang="en-GB" sz="1600" b="1" dirty="0"/>
              <a:t>12pm</a:t>
            </a:r>
            <a:r>
              <a:rPr lang="en-GB" sz="1600" dirty="0"/>
              <a:t> to allow time for students to take part in Clubs, Societies and Activities</a:t>
            </a:r>
          </a:p>
        </c:rich>
      </c:tx>
      <c:layout>
        <c:manualLayout>
          <c:xMode val="edge"/>
          <c:yMode val="edge"/>
          <c:x val="0.10686836915586333"/>
          <c:y val="0"/>
        </c:manualLayout>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pieChart>
        <c:varyColors val="1"/>
        <c:ser>
          <c:idx val="0"/>
          <c:order val="0"/>
          <c:tx>
            <c:strRef>
              <c:f>'[Student Engagement - Barriers involved with UPSU Activities.xlsx]Question 5'!$A$4</c:f>
              <c:strCache>
                <c:ptCount val="1"/>
                <c:pt idx="0">
                  <c:v>Wednesday afternoons should not be timetabled from 12pm to allow time for students to take part in Clubs, Societies and Activities</c:v>
                </c:pt>
              </c:strCache>
            </c:strRef>
          </c:tx>
          <c:dPt>
            <c:idx val="0"/>
            <c:bubble3D val="0"/>
            <c:spPr>
              <a:solidFill>
                <a:schemeClr val="accent6"/>
              </a:solidFill>
              <a:ln w="19050">
                <a:solidFill>
                  <a:schemeClr val="lt1"/>
                </a:solidFill>
              </a:ln>
              <a:effectLst/>
            </c:spPr>
            <c:extLst>
              <c:ext xmlns:c16="http://schemas.microsoft.com/office/drawing/2014/chart" uri="{C3380CC4-5D6E-409C-BE32-E72D297353CC}">
                <c16:uniqueId val="{00000001-6942-4379-B141-9BA0012B9A43}"/>
              </c:ext>
            </c:extLst>
          </c:dPt>
          <c:dPt>
            <c:idx val="1"/>
            <c:bubble3D val="0"/>
            <c:spPr>
              <a:solidFill>
                <a:schemeClr val="accent5"/>
              </a:solidFill>
              <a:ln w="19050">
                <a:solidFill>
                  <a:schemeClr val="lt1"/>
                </a:solidFill>
              </a:ln>
              <a:effectLst/>
            </c:spPr>
            <c:extLst>
              <c:ext xmlns:c16="http://schemas.microsoft.com/office/drawing/2014/chart" uri="{C3380CC4-5D6E-409C-BE32-E72D297353CC}">
                <c16:uniqueId val="{00000003-6942-4379-B141-9BA0012B9A43}"/>
              </c:ext>
            </c:extLst>
          </c:dPt>
          <c:dPt>
            <c:idx val="2"/>
            <c:bubble3D val="0"/>
            <c:spPr>
              <a:solidFill>
                <a:schemeClr val="accent4"/>
              </a:solidFill>
              <a:ln w="19050">
                <a:solidFill>
                  <a:schemeClr val="lt1"/>
                </a:solidFill>
              </a:ln>
              <a:effectLst/>
            </c:spPr>
            <c:extLst>
              <c:ext xmlns:c16="http://schemas.microsoft.com/office/drawing/2014/chart" uri="{C3380CC4-5D6E-409C-BE32-E72D297353CC}">
                <c16:uniqueId val="{00000005-6942-4379-B141-9BA0012B9A43}"/>
              </c:ext>
            </c:extLst>
          </c:dPt>
          <c:dPt>
            <c:idx val="3"/>
            <c:bubble3D val="0"/>
            <c:spPr>
              <a:solidFill>
                <a:schemeClr val="accent6">
                  <a:lumMod val="60000"/>
                </a:schemeClr>
              </a:solidFill>
              <a:ln w="19050">
                <a:solidFill>
                  <a:schemeClr val="lt1"/>
                </a:solidFill>
              </a:ln>
              <a:effectLst/>
            </c:spPr>
            <c:extLst>
              <c:ext xmlns:c16="http://schemas.microsoft.com/office/drawing/2014/chart" uri="{C3380CC4-5D6E-409C-BE32-E72D297353CC}">
                <c16:uniqueId val="{00000007-6942-4379-B141-9BA0012B9A43}"/>
              </c:ext>
            </c:extLst>
          </c:dPt>
          <c:dPt>
            <c:idx val="4"/>
            <c:bubble3D val="0"/>
            <c:spPr>
              <a:solidFill>
                <a:schemeClr val="accent5">
                  <a:lumMod val="60000"/>
                </a:schemeClr>
              </a:solidFill>
              <a:ln w="19050">
                <a:solidFill>
                  <a:schemeClr val="lt1"/>
                </a:solidFill>
              </a:ln>
              <a:effectLst/>
            </c:spPr>
            <c:extLst>
              <c:ext xmlns:c16="http://schemas.microsoft.com/office/drawing/2014/chart" uri="{C3380CC4-5D6E-409C-BE32-E72D297353CC}">
                <c16:uniqueId val="{00000009-6942-4379-B141-9BA0012B9A43}"/>
              </c:ext>
            </c:extLst>
          </c:dPt>
          <c:dPt>
            <c:idx val="5"/>
            <c:bubble3D val="0"/>
            <c:spPr>
              <a:solidFill>
                <a:schemeClr val="accent4">
                  <a:lumMod val="60000"/>
                </a:schemeClr>
              </a:solidFill>
              <a:ln w="19050">
                <a:solidFill>
                  <a:schemeClr val="lt1"/>
                </a:solidFill>
              </a:ln>
              <a:effectLst/>
            </c:spPr>
            <c:extLst>
              <c:ext xmlns:c16="http://schemas.microsoft.com/office/drawing/2014/chart" uri="{C3380CC4-5D6E-409C-BE32-E72D297353CC}">
                <c16:uniqueId val="{0000000B-6942-4379-B141-9BA0012B9A43}"/>
              </c:ext>
            </c:extLst>
          </c:dPt>
          <c:dPt>
            <c:idx val="6"/>
            <c:bubble3D val="0"/>
            <c:spPr>
              <a:solidFill>
                <a:schemeClr val="accent6">
                  <a:lumMod val="80000"/>
                  <a:lumOff val="20000"/>
                </a:schemeClr>
              </a:solidFill>
              <a:ln w="19050">
                <a:solidFill>
                  <a:schemeClr val="lt1"/>
                </a:solidFill>
              </a:ln>
              <a:effectLst/>
            </c:spPr>
            <c:extLst>
              <c:ext xmlns:c16="http://schemas.microsoft.com/office/drawing/2014/chart" uri="{C3380CC4-5D6E-409C-BE32-E72D297353CC}">
                <c16:uniqueId val="{0000000D-6942-4379-B141-9BA0012B9A43}"/>
              </c:ext>
            </c:extLst>
          </c:dPt>
          <c:dLbls>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lumMod val="75000"/>
                        <a:lumOff val="25000"/>
                      </a:schemeClr>
                    </a:solidFill>
                    <a:latin typeface="+mn-lt"/>
                    <a:ea typeface="+mn-ea"/>
                    <a:cs typeface="+mn-cs"/>
                  </a:defRPr>
                </a:pPr>
                <a:endParaRPr lang="en-US"/>
              </a:p>
            </c:txPr>
            <c:dLblPos val="bestFit"/>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'[Student Engagement - Barriers involved with UPSU Activities.xlsx]Question 5'!$B$3:$I$3</c:f>
              <c:strCache>
                <c:ptCount val="7"/>
                <c:pt idx="0">
                  <c:v>Strongly Agree</c:v>
                </c:pt>
                <c:pt idx="1">
                  <c:v>Agree</c:v>
                </c:pt>
                <c:pt idx="2">
                  <c:v>Neither Agree nor Disagree</c:v>
                </c:pt>
                <c:pt idx="3">
                  <c:v>Disagree</c:v>
                </c:pt>
                <c:pt idx="4">
                  <c:v>Strongly Disagree</c:v>
                </c:pt>
                <c:pt idx="5">
                  <c:v>I Don't Know</c:v>
                </c:pt>
                <c:pt idx="6">
                  <c:v>Prefer not to say</c:v>
                </c:pt>
              </c:strCache>
              <c:extLst/>
            </c:strRef>
          </c:cat>
          <c:val>
            <c:numRef>
              <c:f>'[Student Engagement - Barriers involved with UPSU Activities.xlsx]Question 5'!$B$4:$I$4</c:f>
              <c:numCache>
                <c:formatCode>0.00%</c:formatCode>
                <c:ptCount val="7"/>
                <c:pt idx="0">
                  <c:v>0.62240000000000006</c:v>
                </c:pt>
                <c:pt idx="1">
                  <c:v>0.17949999999999999</c:v>
                </c:pt>
                <c:pt idx="2">
                  <c:v>8.3900000000000002E-2</c:v>
                </c:pt>
                <c:pt idx="3">
                  <c:v>4.4299999999999999E-2</c:v>
                </c:pt>
                <c:pt idx="4">
                  <c:v>3.2599999999999997E-2</c:v>
                </c:pt>
                <c:pt idx="5">
                  <c:v>2.8000000000000001E-2</c:v>
                </c:pt>
                <c:pt idx="6">
                  <c:v>9.300000000000001E-3</c:v>
                </c:pt>
              </c:numCache>
              <c:extLst/>
            </c:numRef>
          </c:val>
          <c:extLst>
            <c:ext xmlns:c16="http://schemas.microsoft.com/office/drawing/2014/chart" uri="{C3380CC4-5D6E-409C-BE32-E72D297353CC}">
              <c16:uniqueId val="{0000000E-6942-4379-B141-9BA0012B9A43}"/>
            </c:ext>
          </c:extLst>
        </c:ser>
        <c:dLbls>
          <c:dLblPos val="outEnd"/>
          <c:showLegendKey val="0"/>
          <c:showVal val="1"/>
          <c:showCatName val="0"/>
          <c:showSerName val="0"/>
          <c:showPercent val="0"/>
          <c:showBubbleSize val="0"/>
          <c:showLeaderLines val="1"/>
        </c:dLbls>
        <c:firstSliceAng val="0"/>
      </c:pieChart>
      <c:spPr>
        <a:noFill/>
        <a:ln>
          <a:noFill/>
        </a:ln>
        <a:effectLst/>
      </c:spPr>
    </c:plotArea>
    <c:legend>
      <c:legendPos val="b"/>
      <c:layout>
        <c:manualLayout>
          <c:xMode val="edge"/>
          <c:yMode val="edge"/>
          <c:x val="0"/>
          <c:y val="0.74735174877537958"/>
          <c:w val="1"/>
          <c:h val="0.23960343766787492"/>
        </c:manualLayout>
      </c:layout>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GB" sz="1600" dirty="0"/>
              <a:t>My Wednesday afternoons are currently NOT free from 1pm</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pieChart>
        <c:varyColors val="1"/>
        <c:ser>
          <c:idx val="0"/>
          <c:order val="0"/>
          <c:tx>
            <c:strRef>
              <c:f>'[Student Engagement - Barriers involved with UPSU Activities.xlsx]Question 5'!$A$4</c:f>
              <c:strCache>
                <c:ptCount val="1"/>
                <c:pt idx="0">
                  <c:v>My Wednesday afternoons are currently NOT free from 1pm</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1-EF98-4819-8F72-992ECC5A1EA8}"/>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EF98-4819-8F72-992ECC5A1EA8}"/>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EF98-4819-8F72-992ECC5A1EA8}"/>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7-EF98-4819-8F72-992ECC5A1EA8}"/>
              </c:ext>
            </c:extLst>
          </c:dPt>
          <c:dPt>
            <c:idx val="4"/>
            <c:bubble3D val="0"/>
            <c:spPr>
              <a:solidFill>
                <a:schemeClr val="accent5"/>
              </a:solidFill>
              <a:ln w="19050">
                <a:solidFill>
                  <a:schemeClr val="lt1"/>
                </a:solidFill>
              </a:ln>
              <a:effectLst/>
            </c:spPr>
            <c:extLst>
              <c:ext xmlns:c16="http://schemas.microsoft.com/office/drawing/2014/chart" uri="{C3380CC4-5D6E-409C-BE32-E72D297353CC}">
                <c16:uniqueId val="{00000009-EF98-4819-8F72-992ECC5A1EA8}"/>
              </c:ext>
            </c:extLst>
          </c:dPt>
          <c:dPt>
            <c:idx val="5"/>
            <c:bubble3D val="0"/>
            <c:spPr>
              <a:solidFill>
                <a:schemeClr val="accent6"/>
              </a:solidFill>
              <a:ln w="19050">
                <a:solidFill>
                  <a:schemeClr val="lt1"/>
                </a:solidFill>
              </a:ln>
              <a:effectLst/>
            </c:spPr>
            <c:extLst>
              <c:ext xmlns:c16="http://schemas.microsoft.com/office/drawing/2014/chart" uri="{C3380CC4-5D6E-409C-BE32-E72D297353CC}">
                <c16:uniqueId val="{0000000B-EF98-4819-8F72-992ECC5A1EA8}"/>
              </c:ext>
            </c:extLst>
          </c:dPt>
          <c:dPt>
            <c:idx val="6"/>
            <c:bubble3D val="0"/>
            <c:spPr>
              <a:solidFill>
                <a:schemeClr val="accent1">
                  <a:lumMod val="60000"/>
                </a:schemeClr>
              </a:solidFill>
              <a:ln w="19050">
                <a:solidFill>
                  <a:schemeClr val="lt1"/>
                </a:solidFill>
              </a:ln>
              <a:effectLst/>
            </c:spPr>
            <c:extLst>
              <c:ext xmlns:c16="http://schemas.microsoft.com/office/drawing/2014/chart" uri="{C3380CC4-5D6E-409C-BE32-E72D297353CC}">
                <c16:uniqueId val="{0000000D-EF98-4819-8F72-992ECC5A1EA8}"/>
              </c:ext>
            </c:extLst>
          </c:dPt>
          <c:dLbls>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lumMod val="75000"/>
                        <a:lumOff val="25000"/>
                      </a:schemeClr>
                    </a:solidFill>
                    <a:latin typeface="+mn-lt"/>
                    <a:ea typeface="+mn-ea"/>
                    <a:cs typeface="+mn-cs"/>
                  </a:defRPr>
                </a:pPr>
                <a:endParaRPr lang="en-US"/>
              </a:p>
            </c:txPr>
            <c:dLblPos val="bestFit"/>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'[Student Engagement - Barriers involved with UPSU Activities.xlsx]Question 5'!$B$3:$H$3</c:f>
              <c:strCache>
                <c:ptCount val="7"/>
                <c:pt idx="0">
                  <c:v>Strongly Agree</c:v>
                </c:pt>
                <c:pt idx="1">
                  <c:v>Agree</c:v>
                </c:pt>
                <c:pt idx="2">
                  <c:v>Neither Agree nor Disagree</c:v>
                </c:pt>
                <c:pt idx="3">
                  <c:v>Disagree</c:v>
                </c:pt>
                <c:pt idx="4">
                  <c:v>Strongly Disagree</c:v>
                </c:pt>
                <c:pt idx="5">
                  <c:v>I Don't Know</c:v>
                </c:pt>
                <c:pt idx="6">
                  <c:v>Prefer not to say</c:v>
                </c:pt>
              </c:strCache>
            </c:strRef>
          </c:cat>
          <c:val>
            <c:numRef>
              <c:f>'[Student Engagement - Barriers involved with UPSU Activities.xlsx]Question 5'!$B$4:$H$4</c:f>
              <c:numCache>
                <c:formatCode>0.00%</c:formatCode>
                <c:ptCount val="7"/>
                <c:pt idx="0">
                  <c:v>0.14749999999999999</c:v>
                </c:pt>
                <c:pt idx="1">
                  <c:v>0.1522</c:v>
                </c:pt>
                <c:pt idx="2">
                  <c:v>0.1171</c:v>
                </c:pt>
                <c:pt idx="3">
                  <c:v>0.28100000000000003</c:v>
                </c:pt>
                <c:pt idx="4">
                  <c:v>0.26229999999999998</c:v>
                </c:pt>
                <c:pt idx="5">
                  <c:v>2.3400000000000001E-2</c:v>
                </c:pt>
                <c:pt idx="6">
                  <c:v>1.6400000000000001E-2</c:v>
                </c:pt>
              </c:numCache>
            </c:numRef>
          </c:val>
          <c:extLst>
            <c:ext xmlns:c16="http://schemas.microsoft.com/office/drawing/2014/chart" uri="{C3380CC4-5D6E-409C-BE32-E72D297353CC}">
              <c16:uniqueId val="{0000000E-EF98-4819-8F72-992ECC5A1EA8}"/>
            </c:ext>
          </c:extLst>
        </c:ser>
        <c:dLbls>
          <c:showLegendKey val="0"/>
          <c:showVal val="0"/>
          <c:showCatName val="0"/>
          <c:showSerName val="0"/>
          <c:showPercent val="0"/>
          <c:showBubbleSize val="0"/>
          <c:showLeaderLines val="1"/>
        </c:dLbls>
        <c:firstSliceAng val="0"/>
      </c:pieChart>
      <c:spPr>
        <a:noFill/>
        <a:ln>
          <a:noFill/>
        </a:ln>
        <a:effectLst/>
      </c:spPr>
    </c:plotArea>
    <c:legend>
      <c:legendPos val="b"/>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sz="16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pieChart>
        <c:varyColors val="1"/>
        <c:ser>
          <c:idx val="0"/>
          <c:order val="0"/>
          <c:tx>
            <c:strRef>
              <c:f>'[Student Engagement - Barriers involved with UPSU Activities.xlsx]Question 5'!$A$5</c:f>
              <c:strCache>
                <c:ptCount val="1"/>
                <c:pt idx="0">
                  <c:v>My lecturers/ teaching staff are flexible and supportive when it comes to Clubs, Societies and Activities on Wednesday afternoons</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1-BD8E-4327-B978-A752FD3DF955}"/>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BD8E-4327-B978-A752FD3DF955}"/>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BD8E-4327-B978-A752FD3DF955}"/>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7-BD8E-4327-B978-A752FD3DF955}"/>
              </c:ext>
            </c:extLst>
          </c:dPt>
          <c:dPt>
            <c:idx val="4"/>
            <c:bubble3D val="0"/>
            <c:spPr>
              <a:solidFill>
                <a:schemeClr val="accent5"/>
              </a:solidFill>
              <a:ln w="19050">
                <a:solidFill>
                  <a:schemeClr val="lt1"/>
                </a:solidFill>
              </a:ln>
              <a:effectLst/>
            </c:spPr>
            <c:extLst>
              <c:ext xmlns:c16="http://schemas.microsoft.com/office/drawing/2014/chart" uri="{C3380CC4-5D6E-409C-BE32-E72D297353CC}">
                <c16:uniqueId val="{00000009-BD8E-4327-B978-A752FD3DF955}"/>
              </c:ext>
            </c:extLst>
          </c:dPt>
          <c:dPt>
            <c:idx val="5"/>
            <c:bubble3D val="0"/>
            <c:spPr>
              <a:solidFill>
                <a:schemeClr val="accent6"/>
              </a:solidFill>
              <a:ln w="19050">
                <a:solidFill>
                  <a:schemeClr val="lt1"/>
                </a:solidFill>
              </a:ln>
              <a:effectLst/>
            </c:spPr>
            <c:extLst>
              <c:ext xmlns:c16="http://schemas.microsoft.com/office/drawing/2014/chart" uri="{C3380CC4-5D6E-409C-BE32-E72D297353CC}">
                <c16:uniqueId val="{0000000B-BD8E-4327-B978-A752FD3DF955}"/>
              </c:ext>
            </c:extLst>
          </c:dPt>
          <c:dPt>
            <c:idx val="6"/>
            <c:bubble3D val="0"/>
            <c:spPr>
              <a:solidFill>
                <a:schemeClr val="accent1">
                  <a:lumMod val="60000"/>
                </a:schemeClr>
              </a:solidFill>
              <a:ln w="19050">
                <a:solidFill>
                  <a:schemeClr val="lt1"/>
                </a:solidFill>
              </a:ln>
              <a:effectLst/>
            </c:spPr>
            <c:extLst>
              <c:ext xmlns:c16="http://schemas.microsoft.com/office/drawing/2014/chart" uri="{C3380CC4-5D6E-409C-BE32-E72D297353CC}">
                <c16:uniqueId val="{0000000D-BD8E-4327-B978-A752FD3DF955}"/>
              </c:ext>
            </c:extLst>
          </c:dPt>
          <c:dLbls>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lumMod val="75000"/>
                        <a:lumOff val="25000"/>
                      </a:schemeClr>
                    </a:solidFill>
                    <a:latin typeface="+mn-lt"/>
                    <a:ea typeface="+mn-ea"/>
                    <a:cs typeface="+mn-cs"/>
                  </a:defRPr>
                </a:pPr>
                <a:endParaRPr lang="en-US"/>
              </a:p>
            </c:txPr>
            <c:dLblPos val="bestFit"/>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'[Student Engagement - Barriers involved with UPSU Activities.xlsx]Question 5'!$B$3:$H$3</c:f>
              <c:strCache>
                <c:ptCount val="7"/>
                <c:pt idx="0">
                  <c:v>Strongly Agree</c:v>
                </c:pt>
                <c:pt idx="1">
                  <c:v>Agree</c:v>
                </c:pt>
                <c:pt idx="2">
                  <c:v>Neither Agree nor Disagree</c:v>
                </c:pt>
                <c:pt idx="3">
                  <c:v>Disagree</c:v>
                </c:pt>
                <c:pt idx="4">
                  <c:v>Strongly Disagree</c:v>
                </c:pt>
                <c:pt idx="5">
                  <c:v>I Don't Know</c:v>
                </c:pt>
                <c:pt idx="6">
                  <c:v>Prefer not to say</c:v>
                </c:pt>
              </c:strCache>
            </c:strRef>
          </c:cat>
          <c:val>
            <c:numRef>
              <c:f>'[Student Engagement - Barriers involved with UPSU Activities.xlsx]Question 5'!$B$5:$H$5</c:f>
              <c:numCache>
                <c:formatCode>0.00%</c:formatCode>
                <c:ptCount val="7"/>
                <c:pt idx="0">
                  <c:v>5.4100000000000002E-2</c:v>
                </c:pt>
                <c:pt idx="1">
                  <c:v>0.1953</c:v>
                </c:pt>
                <c:pt idx="2">
                  <c:v>0.31530000000000002</c:v>
                </c:pt>
                <c:pt idx="3">
                  <c:v>0.14349999999999999</c:v>
                </c:pt>
                <c:pt idx="4">
                  <c:v>7.0599999999999996E-2</c:v>
                </c:pt>
                <c:pt idx="5">
                  <c:v>0.20710000000000001</c:v>
                </c:pt>
                <c:pt idx="6">
                  <c:v>1.41E-2</c:v>
                </c:pt>
              </c:numCache>
            </c:numRef>
          </c:val>
          <c:extLst>
            <c:ext xmlns:c16="http://schemas.microsoft.com/office/drawing/2014/chart" uri="{C3380CC4-5D6E-409C-BE32-E72D297353CC}">
              <c16:uniqueId val="{0000000E-BD8E-4327-B978-A752FD3DF955}"/>
            </c:ext>
          </c:extLst>
        </c:ser>
        <c:dLbls>
          <c:showLegendKey val="0"/>
          <c:showVal val="0"/>
          <c:showCatName val="0"/>
          <c:showSerName val="0"/>
          <c:showPercent val="0"/>
          <c:showBubbleSize val="0"/>
          <c:showLeaderLines val="1"/>
        </c:dLbls>
        <c:firstSliceAng val="0"/>
      </c:pieChart>
      <c:spPr>
        <a:noFill/>
        <a:ln>
          <a:noFill/>
        </a:ln>
        <a:effectLst/>
      </c:spPr>
    </c:plotArea>
    <c:legend>
      <c:legendPos val="b"/>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GB" sz="1600" dirty="0"/>
              <a:t>I would academically benefit from additional resources to be available to me if I miss a Wednesday afternoon session</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pieChart>
        <c:varyColors val="1"/>
        <c:ser>
          <c:idx val="0"/>
          <c:order val="0"/>
          <c:tx>
            <c:strRef>
              <c:f>'[Student Engagement - Barriers involved with UPSU Activities.xlsx]Question 5'!$A$6</c:f>
              <c:strCache>
                <c:ptCount val="1"/>
                <c:pt idx="0">
                  <c:v>I would academically benefit from additional resources to be available to me if I miss a Wednesday afternoon session</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1-89DB-4B12-8A1F-C2C2076652D3}"/>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89DB-4B12-8A1F-C2C2076652D3}"/>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89DB-4B12-8A1F-C2C2076652D3}"/>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7-89DB-4B12-8A1F-C2C2076652D3}"/>
              </c:ext>
            </c:extLst>
          </c:dPt>
          <c:dPt>
            <c:idx val="4"/>
            <c:bubble3D val="0"/>
            <c:spPr>
              <a:solidFill>
                <a:schemeClr val="accent5"/>
              </a:solidFill>
              <a:ln w="19050">
                <a:solidFill>
                  <a:schemeClr val="lt1"/>
                </a:solidFill>
              </a:ln>
              <a:effectLst/>
            </c:spPr>
            <c:extLst>
              <c:ext xmlns:c16="http://schemas.microsoft.com/office/drawing/2014/chart" uri="{C3380CC4-5D6E-409C-BE32-E72D297353CC}">
                <c16:uniqueId val="{00000009-89DB-4B12-8A1F-C2C2076652D3}"/>
              </c:ext>
            </c:extLst>
          </c:dPt>
          <c:dPt>
            <c:idx val="5"/>
            <c:bubble3D val="0"/>
            <c:spPr>
              <a:solidFill>
                <a:schemeClr val="accent6"/>
              </a:solidFill>
              <a:ln w="19050">
                <a:solidFill>
                  <a:schemeClr val="lt1"/>
                </a:solidFill>
              </a:ln>
              <a:effectLst/>
            </c:spPr>
            <c:extLst>
              <c:ext xmlns:c16="http://schemas.microsoft.com/office/drawing/2014/chart" uri="{C3380CC4-5D6E-409C-BE32-E72D297353CC}">
                <c16:uniqueId val="{0000000B-89DB-4B12-8A1F-C2C2076652D3}"/>
              </c:ext>
            </c:extLst>
          </c:dPt>
          <c:dPt>
            <c:idx val="6"/>
            <c:bubble3D val="0"/>
            <c:spPr>
              <a:solidFill>
                <a:schemeClr val="accent1">
                  <a:lumMod val="60000"/>
                </a:schemeClr>
              </a:solidFill>
              <a:ln w="19050">
                <a:solidFill>
                  <a:schemeClr val="lt1"/>
                </a:solidFill>
              </a:ln>
              <a:effectLst/>
            </c:spPr>
            <c:extLst>
              <c:ext xmlns:c16="http://schemas.microsoft.com/office/drawing/2014/chart" uri="{C3380CC4-5D6E-409C-BE32-E72D297353CC}">
                <c16:uniqueId val="{0000000D-89DB-4B12-8A1F-C2C2076652D3}"/>
              </c:ext>
            </c:extLst>
          </c:dPt>
          <c:dLbls>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lumMod val="75000"/>
                        <a:lumOff val="25000"/>
                      </a:schemeClr>
                    </a:solidFill>
                    <a:latin typeface="+mn-lt"/>
                    <a:ea typeface="+mn-ea"/>
                    <a:cs typeface="+mn-cs"/>
                  </a:defRPr>
                </a:pPr>
                <a:endParaRPr lang="en-US"/>
              </a:p>
            </c:txPr>
            <c:dLblPos val="bestFit"/>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'[Student Engagement - Barriers involved with UPSU Activities.xlsx]Question 5'!$B$3:$H$3</c:f>
              <c:strCache>
                <c:ptCount val="7"/>
                <c:pt idx="0">
                  <c:v>Strongly Agree</c:v>
                </c:pt>
                <c:pt idx="1">
                  <c:v>Agree</c:v>
                </c:pt>
                <c:pt idx="2">
                  <c:v>Neither Agree nor Disagree</c:v>
                </c:pt>
                <c:pt idx="3">
                  <c:v>Disagree</c:v>
                </c:pt>
                <c:pt idx="4">
                  <c:v>Strongly Disagree</c:v>
                </c:pt>
                <c:pt idx="5">
                  <c:v>I Don't Know</c:v>
                </c:pt>
                <c:pt idx="6">
                  <c:v>Prefer not to say</c:v>
                </c:pt>
              </c:strCache>
            </c:strRef>
          </c:cat>
          <c:val>
            <c:numRef>
              <c:f>'[Student Engagement - Barriers involved with UPSU Activities.xlsx]Question 5'!$B$6:$H$6</c:f>
              <c:numCache>
                <c:formatCode>0.00%</c:formatCode>
                <c:ptCount val="7"/>
                <c:pt idx="0">
                  <c:v>0.2331</c:v>
                </c:pt>
                <c:pt idx="1">
                  <c:v>0.37530000000000002</c:v>
                </c:pt>
                <c:pt idx="2">
                  <c:v>0.19109999999999999</c:v>
                </c:pt>
                <c:pt idx="3">
                  <c:v>6.2899999999999998E-2</c:v>
                </c:pt>
                <c:pt idx="4">
                  <c:v>9.300000000000001E-3</c:v>
                </c:pt>
                <c:pt idx="5">
                  <c:v>0.11890000000000001</c:v>
                </c:pt>
                <c:pt idx="6">
                  <c:v>9.300000000000001E-3</c:v>
                </c:pt>
              </c:numCache>
            </c:numRef>
          </c:val>
          <c:extLst>
            <c:ext xmlns:c16="http://schemas.microsoft.com/office/drawing/2014/chart" uri="{C3380CC4-5D6E-409C-BE32-E72D297353CC}">
              <c16:uniqueId val="{0000000E-89DB-4B12-8A1F-C2C2076652D3}"/>
            </c:ext>
          </c:extLst>
        </c:ser>
        <c:dLbls>
          <c:showLegendKey val="0"/>
          <c:showVal val="0"/>
          <c:showCatName val="0"/>
          <c:showSerName val="0"/>
          <c:showPercent val="0"/>
          <c:showBubbleSize val="0"/>
          <c:showLeaderLines val="1"/>
        </c:dLbls>
        <c:firstSliceAng val="0"/>
      </c:pieChart>
      <c:spPr>
        <a:noFill/>
        <a:ln>
          <a:noFill/>
        </a:ln>
        <a:effectLst/>
      </c:spPr>
    </c:plotArea>
    <c:legend>
      <c:legendPos val="b"/>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GB" sz="1800" b="1" dirty="0" smtClean="0"/>
              <a:t>Report</a:t>
            </a:r>
            <a:r>
              <a:rPr lang="en-GB" sz="1800" b="1" baseline="0" dirty="0" smtClean="0"/>
              <a:t> of all Wednesday Afternoon t</a:t>
            </a:r>
            <a:r>
              <a:rPr lang="en-GB" sz="1800" b="1" dirty="0" smtClean="0"/>
              <a:t>imetabled</a:t>
            </a:r>
            <a:r>
              <a:rPr lang="en-GB" sz="1800" b="1" baseline="0" dirty="0" smtClean="0"/>
              <a:t> Sessions 2017/2018</a:t>
            </a:r>
            <a:endParaRPr lang="en-GB" sz="1800" b="1" dirty="0"/>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Sheet10!$O$4</c:f>
              <c:strCache>
                <c:ptCount val="1"/>
                <c:pt idx="0">
                  <c:v>Undergraduate</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Sheet10!$N$5:$N$9</c:f>
              <c:strCache>
                <c:ptCount val="5"/>
                <c:pt idx="0">
                  <c:v>Business</c:v>
                </c:pt>
                <c:pt idx="1">
                  <c:v>Arts &amp; Humanities</c:v>
                </c:pt>
                <c:pt idx="2">
                  <c:v>Science &amp; Engingeering</c:v>
                </c:pt>
                <c:pt idx="3">
                  <c:v>Health &amp; Human Science</c:v>
                </c:pt>
                <c:pt idx="4">
                  <c:v>PUPSMD</c:v>
                </c:pt>
              </c:strCache>
            </c:strRef>
          </c:cat>
          <c:val>
            <c:numRef>
              <c:f>Sheet10!$O$5:$O$9</c:f>
              <c:numCache>
                <c:formatCode>General</c:formatCode>
                <c:ptCount val="5"/>
                <c:pt idx="0">
                  <c:v>52</c:v>
                </c:pt>
                <c:pt idx="1">
                  <c:v>429</c:v>
                </c:pt>
                <c:pt idx="2">
                  <c:v>108</c:v>
                </c:pt>
                <c:pt idx="3">
                  <c:v>432</c:v>
                </c:pt>
              </c:numCache>
            </c:numRef>
          </c:val>
          <c:extLst>
            <c:ext xmlns:c16="http://schemas.microsoft.com/office/drawing/2014/chart" uri="{C3380CC4-5D6E-409C-BE32-E72D297353CC}">
              <c16:uniqueId val="{00000000-3FF2-43CE-8066-375EA0FACDF9}"/>
            </c:ext>
          </c:extLst>
        </c:ser>
        <c:ser>
          <c:idx val="1"/>
          <c:order val="1"/>
          <c:tx>
            <c:strRef>
              <c:f>Sheet10!$P$4</c:f>
              <c:strCache>
                <c:ptCount val="1"/>
                <c:pt idx="0">
                  <c:v>Postgraduate</c:v>
                </c:pt>
              </c:strCache>
            </c:strRef>
          </c:tx>
          <c:spPr>
            <a:solidFill>
              <a:schemeClr val="accent4"/>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Sheet10!$N$5:$N$9</c:f>
              <c:strCache>
                <c:ptCount val="5"/>
                <c:pt idx="0">
                  <c:v>Business</c:v>
                </c:pt>
                <c:pt idx="1">
                  <c:v>Arts &amp; Humanities</c:v>
                </c:pt>
                <c:pt idx="2">
                  <c:v>Science &amp; Engingeering</c:v>
                </c:pt>
                <c:pt idx="3">
                  <c:v>Health &amp; Human Science</c:v>
                </c:pt>
                <c:pt idx="4">
                  <c:v>PUPSMD</c:v>
                </c:pt>
              </c:strCache>
            </c:strRef>
          </c:cat>
          <c:val>
            <c:numRef>
              <c:f>Sheet10!$P$5:$P$9</c:f>
              <c:numCache>
                <c:formatCode>General</c:formatCode>
                <c:ptCount val="5"/>
                <c:pt idx="0">
                  <c:v>181</c:v>
                </c:pt>
                <c:pt idx="1">
                  <c:v>214</c:v>
                </c:pt>
                <c:pt idx="2">
                  <c:v>356</c:v>
                </c:pt>
                <c:pt idx="3">
                  <c:v>263</c:v>
                </c:pt>
              </c:numCache>
            </c:numRef>
          </c:val>
          <c:extLst>
            <c:ext xmlns:c16="http://schemas.microsoft.com/office/drawing/2014/chart" uri="{C3380CC4-5D6E-409C-BE32-E72D297353CC}">
              <c16:uniqueId val="{00000001-3FF2-43CE-8066-375EA0FACDF9}"/>
            </c:ext>
          </c:extLst>
        </c:ser>
        <c:ser>
          <c:idx val="2"/>
          <c:order val="2"/>
          <c:tx>
            <c:strRef>
              <c:f>Sheet10!$Q$4</c:f>
              <c:strCache>
                <c:ptCount val="1"/>
                <c:pt idx="0">
                  <c:v>Total</c:v>
                </c:pt>
              </c:strCache>
            </c:strRef>
          </c:tx>
          <c:spPr>
            <a:solidFill>
              <a:schemeClr val="accent6"/>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Sheet10!$N$5:$N$9</c:f>
              <c:strCache>
                <c:ptCount val="5"/>
                <c:pt idx="0">
                  <c:v>Business</c:v>
                </c:pt>
                <c:pt idx="1">
                  <c:v>Arts &amp; Humanities</c:v>
                </c:pt>
                <c:pt idx="2">
                  <c:v>Science &amp; Engingeering</c:v>
                </c:pt>
                <c:pt idx="3">
                  <c:v>Health &amp; Human Science</c:v>
                </c:pt>
                <c:pt idx="4">
                  <c:v>PUPSMD</c:v>
                </c:pt>
              </c:strCache>
            </c:strRef>
          </c:cat>
          <c:val>
            <c:numRef>
              <c:f>Sheet10!$Q$5:$Q$9</c:f>
              <c:numCache>
                <c:formatCode>General</c:formatCode>
                <c:ptCount val="5"/>
                <c:pt idx="0">
                  <c:v>233</c:v>
                </c:pt>
                <c:pt idx="1">
                  <c:v>643</c:v>
                </c:pt>
                <c:pt idx="2">
                  <c:v>464</c:v>
                </c:pt>
                <c:pt idx="3">
                  <c:v>695</c:v>
                </c:pt>
                <c:pt idx="4">
                  <c:v>212</c:v>
                </c:pt>
              </c:numCache>
            </c:numRef>
          </c:val>
          <c:extLst>
            <c:ext xmlns:c16="http://schemas.microsoft.com/office/drawing/2014/chart" uri="{C3380CC4-5D6E-409C-BE32-E72D297353CC}">
              <c16:uniqueId val="{00000002-3FF2-43CE-8066-375EA0FACDF9}"/>
            </c:ext>
          </c:extLst>
        </c:ser>
        <c:dLbls>
          <c:showLegendKey val="0"/>
          <c:showVal val="0"/>
          <c:showCatName val="0"/>
          <c:showSerName val="0"/>
          <c:showPercent val="0"/>
          <c:showBubbleSize val="0"/>
        </c:dLbls>
        <c:gapWidth val="219"/>
        <c:overlap val="-27"/>
        <c:axId val="667970312"/>
        <c:axId val="667969984"/>
      </c:barChart>
      <c:catAx>
        <c:axId val="66797031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667969984"/>
        <c:crosses val="autoZero"/>
        <c:auto val="1"/>
        <c:lblAlgn val="ctr"/>
        <c:lblOffset val="100"/>
        <c:noMultiLvlLbl val="0"/>
      </c:catAx>
      <c:valAx>
        <c:axId val="667969984"/>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667970312"/>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Sheet10!$N$5</c:f>
              <c:strCache>
                <c:ptCount val="1"/>
                <c:pt idx="0">
                  <c:v>Business</c:v>
                </c:pt>
              </c:strCache>
            </c:strRef>
          </c:tx>
          <c:spPr>
            <a:solidFill>
              <a:schemeClr val="accent6"/>
            </a:solidFill>
            <a:ln>
              <a:noFill/>
            </a:ln>
            <a:effectLst/>
          </c:spPr>
          <c:invertIfNegative val="0"/>
          <c:dPt>
            <c:idx val="0"/>
            <c:invertIfNegative val="0"/>
            <c:bubble3D val="0"/>
            <c:spPr>
              <a:solidFill>
                <a:schemeClr val="accent2"/>
              </a:solidFill>
              <a:ln>
                <a:noFill/>
              </a:ln>
              <a:effectLst/>
            </c:spPr>
            <c:extLst>
              <c:ext xmlns:c16="http://schemas.microsoft.com/office/drawing/2014/chart" uri="{C3380CC4-5D6E-409C-BE32-E72D297353CC}">
                <c16:uniqueId val="{00000001-80B3-493B-B66D-3593D8BF006F}"/>
              </c:ext>
            </c:extLst>
          </c:dPt>
          <c:dPt>
            <c:idx val="2"/>
            <c:invertIfNegative val="0"/>
            <c:bubble3D val="0"/>
            <c:spPr>
              <a:solidFill>
                <a:schemeClr val="accent4"/>
              </a:solidFill>
              <a:ln>
                <a:noFill/>
              </a:ln>
              <a:effectLst/>
            </c:spPr>
            <c:extLst>
              <c:ext xmlns:c16="http://schemas.microsoft.com/office/drawing/2014/chart" uri="{C3380CC4-5D6E-409C-BE32-E72D297353CC}">
                <c16:uniqueId val="{00000002-80B3-493B-B66D-3593D8BF006F}"/>
              </c:ext>
            </c:extLst>
          </c:dPt>
          <c:dLbls>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Sheet10!$O$4:$Q$4</c:f>
              <c:strCache>
                <c:ptCount val="3"/>
                <c:pt idx="0">
                  <c:v>Undergraduate</c:v>
                </c:pt>
                <c:pt idx="1">
                  <c:v>Postgraduate</c:v>
                </c:pt>
                <c:pt idx="2">
                  <c:v>Total</c:v>
                </c:pt>
              </c:strCache>
            </c:strRef>
          </c:cat>
          <c:val>
            <c:numRef>
              <c:f>Sheet10!$O$5:$Q$5</c:f>
              <c:numCache>
                <c:formatCode>General</c:formatCode>
                <c:ptCount val="3"/>
                <c:pt idx="0">
                  <c:v>52</c:v>
                </c:pt>
                <c:pt idx="1">
                  <c:v>181</c:v>
                </c:pt>
                <c:pt idx="2">
                  <c:v>233</c:v>
                </c:pt>
              </c:numCache>
            </c:numRef>
          </c:val>
          <c:extLst>
            <c:ext xmlns:c16="http://schemas.microsoft.com/office/drawing/2014/chart" uri="{C3380CC4-5D6E-409C-BE32-E72D297353CC}">
              <c16:uniqueId val="{00000000-80B3-493B-B66D-3593D8BF006F}"/>
            </c:ext>
          </c:extLst>
        </c:ser>
        <c:dLbls>
          <c:showLegendKey val="0"/>
          <c:showVal val="0"/>
          <c:showCatName val="0"/>
          <c:showSerName val="0"/>
          <c:showPercent val="0"/>
          <c:showBubbleSize val="0"/>
        </c:dLbls>
        <c:gapWidth val="219"/>
        <c:overlap val="-27"/>
        <c:axId val="447665360"/>
        <c:axId val="447665688"/>
      </c:barChart>
      <c:catAx>
        <c:axId val="44766536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50" b="0" i="0" u="none" strike="noStrike" kern="1200" baseline="0">
                <a:solidFill>
                  <a:schemeClr val="tx1">
                    <a:lumMod val="65000"/>
                    <a:lumOff val="35000"/>
                  </a:schemeClr>
                </a:solidFill>
                <a:latin typeface="+mn-lt"/>
                <a:ea typeface="+mn-ea"/>
                <a:cs typeface="+mn-cs"/>
              </a:defRPr>
            </a:pPr>
            <a:endParaRPr lang="en-US"/>
          </a:p>
        </c:txPr>
        <c:crossAx val="447665688"/>
        <c:crosses val="autoZero"/>
        <c:auto val="1"/>
        <c:lblAlgn val="ctr"/>
        <c:lblOffset val="100"/>
        <c:noMultiLvlLbl val="0"/>
      </c:catAx>
      <c:valAx>
        <c:axId val="447665688"/>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447665360"/>
        <c:crosses val="autoZero"/>
        <c:crossBetween val="between"/>
      </c:valAx>
      <c:spPr>
        <a:noFill/>
        <a:ln>
          <a:noFill/>
        </a:ln>
        <a:effectLst/>
      </c:spPr>
    </c:plotArea>
    <c:plotVisOnly val="1"/>
    <c:dispBlanksAs val="gap"/>
    <c:showDLblsOverMax val="0"/>
  </c:chart>
  <c:spPr>
    <a:noFill/>
    <a:ln>
      <a:solidFill>
        <a:schemeClr val="tx1"/>
      </a:solidFill>
    </a:ln>
    <a:effectLst/>
  </c:spPr>
  <c:txPr>
    <a:bodyPr/>
    <a:lstStyle/>
    <a:p>
      <a:pPr>
        <a:defRPr/>
      </a:pPr>
      <a:endParaRPr lang="en-US"/>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dPt>
            <c:idx val="0"/>
            <c:bubble3D val="0"/>
            <c:spPr>
              <a:gradFill>
                <a:gsLst>
                  <a:gs pos="100000">
                    <a:schemeClr val="accent6">
                      <a:lumMod val="60000"/>
                      <a:lumOff val="40000"/>
                    </a:schemeClr>
                  </a:gs>
                  <a:gs pos="0">
                    <a:schemeClr val="accent6"/>
                  </a:gs>
                </a:gsLst>
                <a:lin ang="5400000" scaled="0"/>
              </a:gradFill>
              <a:ln w="19050">
                <a:solidFill>
                  <a:schemeClr val="lt1"/>
                </a:solidFill>
              </a:ln>
              <a:effectLst/>
            </c:spPr>
            <c:extLst>
              <c:ext xmlns:c16="http://schemas.microsoft.com/office/drawing/2014/chart" uri="{C3380CC4-5D6E-409C-BE32-E72D297353CC}">
                <c16:uniqueId val="{00000001-7614-40B3-8AFA-7D088047088B}"/>
              </c:ext>
            </c:extLst>
          </c:dPt>
          <c:dPt>
            <c:idx val="1"/>
            <c:bubble3D val="0"/>
            <c:spPr>
              <a:gradFill>
                <a:gsLst>
                  <a:gs pos="100000">
                    <a:schemeClr val="accent5">
                      <a:lumMod val="60000"/>
                      <a:lumOff val="40000"/>
                    </a:schemeClr>
                  </a:gs>
                  <a:gs pos="0">
                    <a:schemeClr val="accent5"/>
                  </a:gs>
                </a:gsLst>
                <a:lin ang="5400000" scaled="0"/>
              </a:gradFill>
              <a:ln w="19050">
                <a:solidFill>
                  <a:schemeClr val="lt1"/>
                </a:solidFill>
              </a:ln>
              <a:effectLst/>
            </c:spPr>
            <c:extLst>
              <c:ext xmlns:c16="http://schemas.microsoft.com/office/drawing/2014/chart" uri="{C3380CC4-5D6E-409C-BE32-E72D297353CC}">
                <c16:uniqueId val="{00000003-7614-40B3-8AFA-7D088047088B}"/>
              </c:ext>
            </c:extLst>
          </c:dPt>
          <c:dPt>
            <c:idx val="2"/>
            <c:bubble3D val="0"/>
            <c:spPr>
              <a:gradFill>
                <a:gsLst>
                  <a:gs pos="100000">
                    <a:schemeClr val="accent4">
                      <a:lumMod val="60000"/>
                      <a:lumOff val="40000"/>
                    </a:schemeClr>
                  </a:gs>
                  <a:gs pos="0">
                    <a:schemeClr val="accent4"/>
                  </a:gs>
                </a:gsLst>
                <a:lin ang="5400000" scaled="0"/>
              </a:gradFill>
              <a:ln w="19050">
                <a:solidFill>
                  <a:schemeClr val="lt1"/>
                </a:solidFill>
              </a:ln>
              <a:effectLst/>
            </c:spPr>
            <c:extLst>
              <c:ext xmlns:c16="http://schemas.microsoft.com/office/drawing/2014/chart" uri="{C3380CC4-5D6E-409C-BE32-E72D297353CC}">
                <c16:uniqueId val="{00000005-7614-40B3-8AFA-7D088047088B}"/>
              </c:ext>
            </c:extLst>
          </c:dPt>
          <c:dPt>
            <c:idx val="3"/>
            <c:bubble3D val="0"/>
            <c:spPr>
              <a:gradFill>
                <a:gsLst>
                  <a:gs pos="100000">
                    <a:schemeClr val="accent6">
                      <a:lumMod val="60000"/>
                      <a:lumMod val="60000"/>
                      <a:lumOff val="40000"/>
                    </a:schemeClr>
                  </a:gs>
                  <a:gs pos="0">
                    <a:schemeClr val="accent6">
                      <a:lumMod val="60000"/>
                    </a:schemeClr>
                  </a:gs>
                </a:gsLst>
                <a:lin ang="5400000" scaled="0"/>
              </a:gradFill>
              <a:ln w="19050">
                <a:solidFill>
                  <a:schemeClr val="lt1"/>
                </a:solidFill>
              </a:ln>
              <a:effectLst/>
            </c:spPr>
            <c:extLst>
              <c:ext xmlns:c16="http://schemas.microsoft.com/office/drawing/2014/chart" uri="{C3380CC4-5D6E-409C-BE32-E72D297353CC}">
                <c16:uniqueId val="{00000007-7614-40B3-8AFA-7D088047088B}"/>
              </c:ext>
            </c:extLst>
          </c:dPt>
          <c:dPt>
            <c:idx val="4"/>
            <c:bubble3D val="0"/>
            <c:spPr>
              <a:gradFill>
                <a:gsLst>
                  <a:gs pos="100000">
                    <a:schemeClr val="accent5">
                      <a:lumMod val="60000"/>
                      <a:lumMod val="60000"/>
                      <a:lumOff val="40000"/>
                    </a:schemeClr>
                  </a:gs>
                  <a:gs pos="0">
                    <a:schemeClr val="accent5">
                      <a:lumMod val="60000"/>
                    </a:schemeClr>
                  </a:gs>
                </a:gsLst>
                <a:lin ang="5400000" scaled="0"/>
              </a:gradFill>
              <a:ln w="19050">
                <a:solidFill>
                  <a:schemeClr val="lt1"/>
                </a:solidFill>
              </a:ln>
              <a:effectLst/>
            </c:spPr>
            <c:extLst>
              <c:ext xmlns:c16="http://schemas.microsoft.com/office/drawing/2014/chart" uri="{C3380CC4-5D6E-409C-BE32-E72D297353CC}">
                <c16:uniqueId val="{00000009-7614-40B3-8AFA-7D088047088B}"/>
              </c:ext>
            </c:extLst>
          </c:dPt>
          <c:dPt>
            <c:idx val="5"/>
            <c:bubble3D val="0"/>
            <c:spPr>
              <a:gradFill>
                <a:gsLst>
                  <a:gs pos="100000">
                    <a:schemeClr val="accent4">
                      <a:lumMod val="60000"/>
                      <a:lumMod val="60000"/>
                      <a:lumOff val="40000"/>
                    </a:schemeClr>
                  </a:gs>
                  <a:gs pos="0">
                    <a:schemeClr val="accent4">
                      <a:lumMod val="60000"/>
                    </a:schemeClr>
                  </a:gs>
                </a:gsLst>
                <a:lin ang="5400000" scaled="0"/>
              </a:gradFill>
              <a:ln w="19050">
                <a:solidFill>
                  <a:schemeClr val="lt1"/>
                </a:solidFill>
              </a:ln>
              <a:effectLst/>
            </c:spPr>
            <c:extLst>
              <c:ext xmlns:c16="http://schemas.microsoft.com/office/drawing/2014/chart" uri="{C3380CC4-5D6E-409C-BE32-E72D297353CC}">
                <c16:uniqueId val="{0000000B-7614-40B3-8AFA-7D088047088B}"/>
              </c:ext>
            </c:extLst>
          </c:dPt>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dk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1"/>
            <c:leaderLines>
              <c:spPr>
                <a:ln w="9525" cap="flat" cmpd="sng" algn="ctr">
                  <a:solidFill>
                    <a:schemeClr val="dk1">
                      <a:lumMod val="35000"/>
                      <a:lumOff val="65000"/>
                    </a:schemeClr>
                  </a:solidFill>
                  <a:round/>
                </a:ln>
                <a:effectLst/>
              </c:spPr>
            </c:leaderLines>
            <c:extLst>
              <c:ext xmlns:c15="http://schemas.microsoft.com/office/drawing/2012/chart" uri="{CE6537A1-D6FC-4f65-9D91-7224C49458BB}"/>
            </c:extLst>
          </c:dLbls>
          <c:cat>
            <c:strRef>
              <c:f>Sheet10!$M$22:$M$27</c:f>
              <c:strCache>
                <c:ptCount val="6"/>
                <c:pt idx="0">
                  <c:v>Faculty of Business-Undergraduate</c:v>
                </c:pt>
                <c:pt idx="1">
                  <c:v>Assessment</c:v>
                </c:pt>
                <c:pt idx="2">
                  <c:v>Field Trip</c:v>
                </c:pt>
                <c:pt idx="3">
                  <c:v>Lecture</c:v>
                </c:pt>
                <c:pt idx="4">
                  <c:v>Seminar</c:v>
                </c:pt>
                <c:pt idx="5">
                  <c:v>Workshop</c:v>
                </c:pt>
              </c:strCache>
            </c:strRef>
          </c:cat>
          <c:val>
            <c:numRef>
              <c:f>Sheet10!$N$22:$N$27</c:f>
              <c:numCache>
                <c:formatCode>General</c:formatCode>
                <c:ptCount val="6"/>
                <c:pt idx="1">
                  <c:v>2</c:v>
                </c:pt>
                <c:pt idx="2">
                  <c:v>7</c:v>
                </c:pt>
                <c:pt idx="3">
                  <c:v>19</c:v>
                </c:pt>
                <c:pt idx="4">
                  <c:v>3</c:v>
                </c:pt>
                <c:pt idx="5">
                  <c:v>21</c:v>
                </c:pt>
              </c:numCache>
            </c:numRef>
          </c:val>
          <c:extLst>
            <c:ext xmlns:c16="http://schemas.microsoft.com/office/drawing/2014/chart" uri="{C3380CC4-5D6E-409C-BE32-E72D297353CC}">
              <c16:uniqueId val="{0000000C-7614-40B3-8AFA-7D088047088B}"/>
            </c:ext>
          </c:extLst>
        </c:ser>
        <c:dLbls>
          <c:showLegendKey val="0"/>
          <c:showVal val="0"/>
          <c:showCatName val="0"/>
          <c:showSerName val="0"/>
          <c:showPercent val="0"/>
          <c:showBubbleSize val="0"/>
          <c:showLeaderLines val="1"/>
        </c:dLbls>
        <c:firstSliceAng val="0"/>
      </c:pieChart>
      <c:spPr>
        <a:noFill/>
        <a:ln>
          <a:noFill/>
        </a:ln>
        <a:effectLst/>
      </c:spPr>
    </c:plotArea>
    <c:legend>
      <c:legendPos val="r"/>
      <c:legendEntry>
        <c:idx val="0"/>
        <c:delete val="1"/>
      </c:legendEntry>
      <c:overlay val="0"/>
      <c:spPr>
        <a:solidFill>
          <a:schemeClr val="lt1">
            <a:alpha val="50000"/>
          </a:schemeClr>
        </a:solidFill>
        <a:ln>
          <a:noFill/>
        </a:ln>
        <a:effectLst/>
      </c:spPr>
      <c:txPr>
        <a:bodyPr rot="0" spcFirstLastPara="1" vertOverflow="ellipsis" vert="horz" wrap="square" anchor="ctr" anchorCtr="1"/>
        <a:lstStyle/>
        <a:p>
          <a:pPr>
            <a:defRPr sz="1197" b="0" i="0" u="none" strike="noStrike" kern="1200" baseline="0">
              <a:solidFill>
                <a:schemeClr val="dk1">
                  <a:lumMod val="65000"/>
                  <a:lumOff val="35000"/>
                </a:schemeClr>
              </a:solidFill>
              <a:latin typeface="+mn-lt"/>
              <a:ea typeface="+mn-ea"/>
              <a:cs typeface="+mn-cs"/>
            </a:defRPr>
          </a:pPr>
          <a:endParaRPr lang="en-US"/>
        </a:p>
      </c:txPr>
    </c:legend>
    <c:plotVisOnly val="1"/>
    <c:dispBlanksAs val="gap"/>
    <c:showDLblsOverMax val="0"/>
  </c:chart>
  <c:spPr>
    <a:pattFill prst="dkDnDiag">
      <a:fgClr>
        <a:schemeClr val="lt1"/>
      </a:fgClr>
      <a:bgClr>
        <a:schemeClr val="dk1">
          <a:lumMod val="10000"/>
          <a:lumOff val="90000"/>
        </a:schemeClr>
      </a:bgClr>
    </a:pattFill>
    <a:ln w="9525" cap="flat" cmpd="sng" algn="ctr">
      <a:solidFill>
        <a:schemeClr val="dk1">
          <a:lumMod val="15000"/>
          <a:lumOff val="85000"/>
        </a:schemeClr>
      </a:solidFill>
      <a:round/>
    </a:ln>
    <a:effectLst/>
  </c:spPr>
  <c:txPr>
    <a:bodyPr/>
    <a:lstStyle/>
    <a:p>
      <a:pPr>
        <a:defRPr/>
      </a:pPr>
      <a:endParaRPr lang="en-US"/>
    </a:p>
  </c:txPr>
  <c:externalData r:id="rId3">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dPt>
            <c:idx val="0"/>
            <c:bubble3D val="0"/>
            <c:spPr>
              <a:gradFill>
                <a:gsLst>
                  <a:gs pos="100000">
                    <a:schemeClr val="accent6">
                      <a:lumMod val="60000"/>
                      <a:lumOff val="40000"/>
                    </a:schemeClr>
                  </a:gs>
                  <a:gs pos="0">
                    <a:schemeClr val="accent6"/>
                  </a:gs>
                </a:gsLst>
                <a:lin ang="5400000" scaled="0"/>
              </a:gradFill>
              <a:ln w="19050">
                <a:solidFill>
                  <a:schemeClr val="lt1"/>
                </a:solidFill>
              </a:ln>
              <a:effectLst/>
            </c:spPr>
            <c:extLst>
              <c:ext xmlns:c16="http://schemas.microsoft.com/office/drawing/2014/chart" uri="{C3380CC4-5D6E-409C-BE32-E72D297353CC}">
                <c16:uniqueId val="{00000001-A2AC-4512-9B0F-5C9C9CFDCF52}"/>
              </c:ext>
            </c:extLst>
          </c:dPt>
          <c:dPt>
            <c:idx val="1"/>
            <c:bubble3D val="0"/>
            <c:spPr>
              <a:gradFill>
                <a:gsLst>
                  <a:gs pos="100000">
                    <a:schemeClr val="accent5">
                      <a:lumMod val="60000"/>
                      <a:lumOff val="40000"/>
                    </a:schemeClr>
                  </a:gs>
                  <a:gs pos="0">
                    <a:schemeClr val="accent5"/>
                  </a:gs>
                </a:gsLst>
                <a:lin ang="5400000" scaled="0"/>
              </a:gradFill>
              <a:ln w="19050">
                <a:solidFill>
                  <a:schemeClr val="lt1"/>
                </a:solidFill>
              </a:ln>
              <a:effectLst/>
            </c:spPr>
            <c:extLst>
              <c:ext xmlns:c16="http://schemas.microsoft.com/office/drawing/2014/chart" uri="{C3380CC4-5D6E-409C-BE32-E72D297353CC}">
                <c16:uniqueId val="{00000003-A2AC-4512-9B0F-5C9C9CFDCF52}"/>
              </c:ext>
            </c:extLst>
          </c:dPt>
          <c:dPt>
            <c:idx val="2"/>
            <c:bubble3D val="0"/>
            <c:spPr>
              <a:gradFill>
                <a:gsLst>
                  <a:gs pos="100000">
                    <a:schemeClr val="accent4">
                      <a:lumMod val="60000"/>
                      <a:lumOff val="40000"/>
                    </a:schemeClr>
                  </a:gs>
                  <a:gs pos="0">
                    <a:schemeClr val="accent4"/>
                  </a:gs>
                </a:gsLst>
                <a:lin ang="5400000" scaled="0"/>
              </a:gradFill>
              <a:ln w="19050">
                <a:solidFill>
                  <a:schemeClr val="lt1"/>
                </a:solidFill>
              </a:ln>
              <a:effectLst/>
            </c:spPr>
            <c:extLst>
              <c:ext xmlns:c16="http://schemas.microsoft.com/office/drawing/2014/chart" uri="{C3380CC4-5D6E-409C-BE32-E72D297353CC}">
                <c16:uniqueId val="{00000005-A2AC-4512-9B0F-5C9C9CFDCF52}"/>
              </c:ext>
            </c:extLst>
          </c:dPt>
          <c:dPt>
            <c:idx val="3"/>
            <c:bubble3D val="0"/>
            <c:spPr>
              <a:gradFill>
                <a:gsLst>
                  <a:gs pos="100000">
                    <a:schemeClr val="accent6">
                      <a:lumMod val="60000"/>
                      <a:lumMod val="60000"/>
                      <a:lumOff val="40000"/>
                    </a:schemeClr>
                  </a:gs>
                  <a:gs pos="0">
                    <a:schemeClr val="accent6">
                      <a:lumMod val="60000"/>
                    </a:schemeClr>
                  </a:gs>
                </a:gsLst>
                <a:lin ang="5400000" scaled="0"/>
              </a:gradFill>
              <a:ln w="19050">
                <a:solidFill>
                  <a:schemeClr val="lt1"/>
                </a:solidFill>
              </a:ln>
              <a:effectLst/>
            </c:spPr>
            <c:extLst>
              <c:ext xmlns:c16="http://schemas.microsoft.com/office/drawing/2014/chart" uri="{C3380CC4-5D6E-409C-BE32-E72D297353CC}">
                <c16:uniqueId val="{00000007-A2AC-4512-9B0F-5C9C9CFDCF52}"/>
              </c:ext>
            </c:extLst>
          </c:dPt>
          <c:dPt>
            <c:idx val="4"/>
            <c:bubble3D val="0"/>
            <c:spPr>
              <a:gradFill>
                <a:gsLst>
                  <a:gs pos="100000">
                    <a:schemeClr val="accent5">
                      <a:lumMod val="60000"/>
                      <a:lumMod val="60000"/>
                      <a:lumOff val="40000"/>
                    </a:schemeClr>
                  </a:gs>
                  <a:gs pos="0">
                    <a:schemeClr val="accent5">
                      <a:lumMod val="60000"/>
                    </a:schemeClr>
                  </a:gs>
                </a:gsLst>
                <a:lin ang="5400000" scaled="0"/>
              </a:gradFill>
              <a:ln w="19050">
                <a:solidFill>
                  <a:schemeClr val="lt1"/>
                </a:solidFill>
              </a:ln>
              <a:effectLst/>
            </c:spPr>
            <c:extLst>
              <c:ext xmlns:c16="http://schemas.microsoft.com/office/drawing/2014/chart" uri="{C3380CC4-5D6E-409C-BE32-E72D297353CC}">
                <c16:uniqueId val="{00000009-A2AC-4512-9B0F-5C9C9CFDCF52}"/>
              </c:ext>
            </c:extLst>
          </c:dPt>
          <c:dPt>
            <c:idx val="5"/>
            <c:bubble3D val="0"/>
            <c:spPr>
              <a:gradFill>
                <a:gsLst>
                  <a:gs pos="100000">
                    <a:schemeClr val="accent4">
                      <a:lumMod val="60000"/>
                      <a:lumMod val="60000"/>
                      <a:lumOff val="40000"/>
                    </a:schemeClr>
                  </a:gs>
                  <a:gs pos="0">
                    <a:schemeClr val="accent4">
                      <a:lumMod val="60000"/>
                    </a:schemeClr>
                  </a:gs>
                </a:gsLst>
                <a:lin ang="5400000" scaled="0"/>
              </a:gradFill>
              <a:ln w="19050">
                <a:solidFill>
                  <a:schemeClr val="lt1"/>
                </a:solidFill>
              </a:ln>
              <a:effectLst/>
            </c:spPr>
            <c:extLst>
              <c:ext xmlns:c16="http://schemas.microsoft.com/office/drawing/2014/chart" uri="{C3380CC4-5D6E-409C-BE32-E72D297353CC}">
                <c16:uniqueId val="{0000000B-A2AC-4512-9B0F-5C9C9CFDCF52}"/>
              </c:ext>
            </c:extLst>
          </c:dPt>
          <c:dPt>
            <c:idx val="6"/>
            <c:bubble3D val="0"/>
            <c:spPr>
              <a:gradFill>
                <a:gsLst>
                  <a:gs pos="100000">
                    <a:schemeClr val="accent6">
                      <a:lumMod val="80000"/>
                      <a:lumOff val="20000"/>
                      <a:lumMod val="60000"/>
                      <a:lumOff val="40000"/>
                    </a:schemeClr>
                  </a:gs>
                  <a:gs pos="0">
                    <a:schemeClr val="accent6">
                      <a:lumMod val="80000"/>
                      <a:lumOff val="20000"/>
                    </a:schemeClr>
                  </a:gs>
                </a:gsLst>
                <a:lin ang="5400000" scaled="0"/>
              </a:gradFill>
              <a:ln w="19050">
                <a:solidFill>
                  <a:schemeClr val="lt1"/>
                </a:solidFill>
              </a:ln>
              <a:effectLst/>
            </c:spPr>
            <c:extLst>
              <c:ext xmlns:c16="http://schemas.microsoft.com/office/drawing/2014/chart" uri="{C3380CC4-5D6E-409C-BE32-E72D297353CC}">
                <c16:uniqueId val="{0000000D-A2AC-4512-9B0F-5C9C9CFDCF52}"/>
              </c:ext>
            </c:extLst>
          </c:dPt>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dk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1"/>
            <c:leaderLines>
              <c:spPr>
                <a:ln w="9525" cap="flat" cmpd="sng" algn="ctr">
                  <a:solidFill>
                    <a:schemeClr val="dk1">
                      <a:lumMod val="35000"/>
                      <a:lumOff val="65000"/>
                    </a:schemeClr>
                  </a:solidFill>
                  <a:round/>
                </a:ln>
                <a:effectLst/>
              </c:spPr>
            </c:leaderLines>
            <c:extLst>
              <c:ext xmlns:c15="http://schemas.microsoft.com/office/drawing/2012/chart" uri="{CE6537A1-D6FC-4f65-9D91-7224C49458BB}"/>
            </c:extLst>
          </c:dLbls>
          <c:cat>
            <c:strRef>
              <c:f>Sheet10!$M$29:$M$35</c:f>
              <c:strCache>
                <c:ptCount val="7"/>
                <c:pt idx="0">
                  <c:v>Assessment </c:v>
                </c:pt>
                <c:pt idx="1">
                  <c:v>Field Trip</c:v>
                </c:pt>
                <c:pt idx="2">
                  <c:v>Lecture</c:v>
                </c:pt>
                <c:pt idx="3">
                  <c:v>Practical</c:v>
                </c:pt>
                <c:pt idx="4">
                  <c:v>Seminar</c:v>
                </c:pt>
                <c:pt idx="5">
                  <c:v>Tutorial</c:v>
                </c:pt>
                <c:pt idx="6">
                  <c:v>Workshop</c:v>
                </c:pt>
              </c:strCache>
            </c:strRef>
          </c:cat>
          <c:val>
            <c:numRef>
              <c:f>Sheet10!$N$29:$N$35</c:f>
              <c:numCache>
                <c:formatCode>General</c:formatCode>
                <c:ptCount val="7"/>
                <c:pt idx="0">
                  <c:v>5</c:v>
                </c:pt>
                <c:pt idx="1">
                  <c:v>3</c:v>
                </c:pt>
                <c:pt idx="2">
                  <c:v>146</c:v>
                </c:pt>
                <c:pt idx="3">
                  <c:v>8</c:v>
                </c:pt>
                <c:pt idx="4">
                  <c:v>2</c:v>
                </c:pt>
                <c:pt idx="5">
                  <c:v>1</c:v>
                </c:pt>
                <c:pt idx="6">
                  <c:v>16</c:v>
                </c:pt>
              </c:numCache>
            </c:numRef>
          </c:val>
          <c:extLst>
            <c:ext xmlns:c16="http://schemas.microsoft.com/office/drawing/2014/chart" uri="{C3380CC4-5D6E-409C-BE32-E72D297353CC}">
              <c16:uniqueId val="{0000000E-A2AC-4512-9B0F-5C9C9CFDCF52}"/>
            </c:ext>
          </c:extLst>
        </c:ser>
        <c:dLbls>
          <c:showLegendKey val="0"/>
          <c:showVal val="0"/>
          <c:showCatName val="0"/>
          <c:showSerName val="0"/>
          <c:showPercent val="0"/>
          <c:showBubbleSize val="0"/>
          <c:showLeaderLines val="1"/>
        </c:dLbls>
        <c:firstSliceAng val="0"/>
      </c:pieChart>
      <c:spPr>
        <a:noFill/>
        <a:ln>
          <a:noFill/>
        </a:ln>
        <a:effectLst/>
      </c:spPr>
    </c:plotArea>
    <c:legend>
      <c:legendPos val="r"/>
      <c:overlay val="0"/>
      <c:spPr>
        <a:solidFill>
          <a:schemeClr val="lt1">
            <a:alpha val="50000"/>
          </a:schemeClr>
        </a:solidFill>
        <a:ln>
          <a:noFill/>
        </a:ln>
        <a:effectLst/>
      </c:spPr>
      <c:txPr>
        <a:bodyPr rot="0" spcFirstLastPara="1" vertOverflow="ellipsis" vert="horz" wrap="square" anchor="ctr" anchorCtr="1"/>
        <a:lstStyle/>
        <a:p>
          <a:pPr>
            <a:defRPr sz="1197" b="0" i="0" u="none" strike="noStrike" kern="1200" baseline="0">
              <a:solidFill>
                <a:schemeClr val="dk1">
                  <a:lumMod val="65000"/>
                  <a:lumOff val="35000"/>
                </a:schemeClr>
              </a:solidFill>
              <a:latin typeface="+mn-lt"/>
              <a:ea typeface="+mn-ea"/>
              <a:cs typeface="+mn-cs"/>
            </a:defRPr>
          </a:pPr>
          <a:endParaRPr lang="en-US"/>
        </a:p>
      </c:txPr>
    </c:legend>
    <c:plotVisOnly val="1"/>
    <c:dispBlanksAs val="gap"/>
    <c:showDLblsOverMax val="0"/>
  </c:chart>
  <c:spPr>
    <a:pattFill prst="dkDnDiag">
      <a:fgClr>
        <a:schemeClr val="lt1"/>
      </a:fgClr>
      <a:bgClr>
        <a:schemeClr val="dk1">
          <a:lumMod val="10000"/>
          <a:lumOff val="90000"/>
        </a:schemeClr>
      </a:bgClr>
    </a:pattFill>
    <a:ln w="9525" cap="flat" cmpd="sng" algn="ctr">
      <a:solidFill>
        <a:schemeClr val="dk1">
          <a:lumMod val="15000"/>
          <a:lumOff val="85000"/>
        </a:schemeClr>
      </a:solidFill>
      <a:round/>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3">
  <a:schemeClr val="accent6"/>
  <a:schemeClr val="accent5"/>
  <a:schemeClr val="accent4"/>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1.xml><?xml version="1.0" encoding="utf-8"?>
<cs:colorStyle xmlns:cs="http://schemas.microsoft.com/office/drawing/2012/chartStyle" xmlns:a="http://schemas.openxmlformats.org/drawingml/2006/main" meth="cycle" id="13">
  <a:schemeClr val="accent6"/>
  <a:schemeClr val="accent5"/>
  <a:schemeClr val="accent4"/>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2.xml><?xml version="1.0" encoding="utf-8"?>
<cs:colorStyle xmlns:cs="http://schemas.microsoft.com/office/drawing/2012/chartStyle" xmlns:a="http://schemas.openxmlformats.org/drawingml/2006/main" meth="cycle" id="13">
  <a:schemeClr val="accent6"/>
  <a:schemeClr val="accent5"/>
  <a:schemeClr val="accent4"/>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5.xml><?xml version="1.0" encoding="utf-8"?>
<cs:colorStyle xmlns:cs="http://schemas.microsoft.com/office/drawing/2012/chartStyle" xmlns:a="http://schemas.openxmlformats.org/drawingml/2006/main" meth="cycle" id="13">
  <a:schemeClr val="accent6"/>
  <a:schemeClr val="accent5"/>
  <a:schemeClr val="accent4"/>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7.xml><?xml version="1.0" encoding="utf-8"?>
<cs:colorStyle xmlns:cs="http://schemas.microsoft.com/office/drawing/2012/chartStyle" xmlns:a="http://schemas.openxmlformats.org/drawingml/2006/main" meth="cycle" id="12">
  <a:schemeClr val="accent2"/>
  <a:schemeClr val="accent4"/>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8.xml><?xml version="1.0" encoding="utf-8"?>
<cs:colorStyle xmlns:cs="http://schemas.microsoft.com/office/drawing/2012/chartStyle" xmlns:a="http://schemas.openxmlformats.org/drawingml/2006/main" meth="cycle" id="13">
  <a:schemeClr val="accent6"/>
  <a:schemeClr val="accent5"/>
  <a:schemeClr val="accent4"/>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3">
  <a:schemeClr val="accent6"/>
  <a:schemeClr val="accent5"/>
  <a:schemeClr val="accent4"/>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2">
  <a:schemeClr val="accent2"/>
  <a:schemeClr val="accent4"/>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3">
  <a:schemeClr val="accent6"/>
  <a:schemeClr val="accent5"/>
  <a:schemeClr val="accent4"/>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3">
  <a:schemeClr val="accent6"/>
  <a:schemeClr val="accent5"/>
  <a:schemeClr val="accent4"/>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3">
  <a:schemeClr val="accent6"/>
  <a:schemeClr val="accent5"/>
  <a:schemeClr val="accent4"/>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0.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1.xml><?xml version="1.0" encoding="utf-8"?>
<cs:chartStyle xmlns:cs="http://schemas.microsoft.com/office/drawing/2012/chartStyle" xmlns:a="http://schemas.openxmlformats.org/drawingml/2006/main" id="256">
  <cs:axisTitle>
    <cs:lnRef idx="0"/>
    <cs:fillRef idx="0"/>
    <cs:effectRef idx="0"/>
    <cs:fontRef idx="minor">
      <a:schemeClr val="dk1">
        <a:lumMod val="65000"/>
        <a:lumOff val="35000"/>
      </a:schemeClr>
    </cs:fontRef>
    <cs:defRPr sz="900" b="1" kern="1200"/>
  </cs:axisTitle>
  <cs:categoryAxis>
    <cs:lnRef idx="0"/>
    <cs:fillRef idx="0"/>
    <cs:effectRef idx="0"/>
    <cs:fontRef idx="minor">
      <a:schemeClr val="dk1">
        <a:lumMod val="65000"/>
        <a:lumOff val="35000"/>
      </a:schemeClr>
    </cs:fontRef>
    <cs:defRPr sz="900" kern="1200" cap="none" spc="0" normalizeH="0" baseline="0"/>
  </cs:categoryAxis>
  <cs:chartArea>
    <cs:lnRef idx="0"/>
    <cs:fillRef idx="0"/>
    <cs:effectRef idx="0"/>
    <cs:fontRef idx="minor">
      <a:schemeClr val="dk1"/>
    </cs:fontRef>
    <cs:spPr>
      <a:pattFill prst="dkDnDiag">
        <a:fgClr>
          <a:schemeClr val="lt1"/>
        </a:fgClr>
        <a:bgClr>
          <a:schemeClr val="dk1">
            <a:lumMod val="10000"/>
            <a:lumOff val="90000"/>
          </a:schemeClr>
        </a:bgClr>
      </a:pattFill>
      <a:ln w="9525" cap="flat" cmpd="sng" algn="ctr">
        <a:solidFill>
          <a:schemeClr val="dk1">
            <a:lumMod val="15000"/>
            <a:lumOff val="85000"/>
          </a:schemeClr>
        </a:solidFill>
        <a:round/>
      </a:ln>
    </cs:spPr>
    <cs:defRPr sz="900" kern="1200"/>
  </cs:chartArea>
  <cs:dataLabel>
    <cs:lnRef idx="0"/>
    <cs:fillRef idx="0"/>
    <cs:effectRef idx="0"/>
    <cs:fontRef idx="minor">
      <a:schemeClr val="dk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alpha val="75000"/>
        </a:schemeClr>
      </a:solidFill>
      <a:ln w="9525">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tx1"/>
    </cs:fontRef>
    <cs:spPr>
      <a:gradFill>
        <a:gsLst>
          <a:gs pos="100000">
            <a:schemeClr val="phClr">
              <a:lumMod val="60000"/>
              <a:lumOff val="40000"/>
            </a:schemeClr>
          </a:gs>
          <a:gs pos="0">
            <a:schemeClr val="phClr"/>
          </a:gs>
        </a:gsLst>
        <a:lin ang="5400000" scaled="0"/>
      </a:gradFill>
      <a:ln w="19050">
        <a:solidFill>
          <a:schemeClr val="lt1"/>
        </a:solidFill>
      </a:ln>
    </cs:spPr>
  </cs:dataPoint>
  <cs:dataPoint3D>
    <cs:lnRef idx="0"/>
    <cs:fillRef idx="0">
      <cs:styleClr val="auto"/>
    </cs:fillRef>
    <cs:effectRef idx="0"/>
    <cs:fontRef idx="minor">
      <a:schemeClr val="tx1"/>
    </cs:fontRef>
    <cs:spPr>
      <a:gradFill>
        <a:gsLst>
          <a:gs pos="100000">
            <a:schemeClr val="phClr">
              <a:lumMod val="60000"/>
              <a:lumOff val="40000"/>
            </a:schemeClr>
          </a:gs>
          <a:gs pos="0">
            <a:schemeClr val="phClr"/>
          </a:gs>
        </a:gsLst>
        <a:lin ang="5400000" scaled="0"/>
      </a:gradFill>
      <a:ln w="50800">
        <a:solidFill>
          <a:schemeClr val="lt1"/>
        </a:solidFill>
      </a:ln>
    </cs:spPr>
  </cs:dataPoint3D>
  <cs:dataPointLine>
    <cs:lnRef idx="0">
      <cs:styleClr val="auto"/>
    </cs:lnRef>
    <cs:fillRef idx="0"/>
    <cs:effectRef idx="0"/>
    <cs:fontRef idx="minor">
      <a:schemeClr val="dk1"/>
    </cs:fontRef>
    <cs:spPr>
      <a:ln w="22225" cap="rnd">
        <a:solidFill>
          <a:schemeClr val="phClr"/>
        </a:solidFill>
        <a:round/>
      </a:ln>
    </cs:spPr>
  </cs:dataPointLine>
  <cs:dataPointMarker>
    <cs:lnRef idx="0">
      <cs:styleClr val="auto"/>
    </cs:lnRef>
    <cs:fillRef idx="0">
      <cs:styleClr val="auto"/>
    </cs:fillRef>
    <cs:effectRef idx="0"/>
    <cs:fontRef idx="minor">
      <a:schemeClr val="dk1"/>
    </cs:fontRef>
    <cs:spPr>
      <a:solidFill>
        <a:schemeClr val="lt1"/>
      </a:solidFill>
      <a:ln w="15875">
        <a:solidFill>
          <a:schemeClr val="phClr"/>
        </a:solidFill>
        <a:round/>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800" kern="1200"/>
  </cs:dataTable>
  <cs:downBar>
    <cs:lnRef idx="0"/>
    <cs:fillRef idx="0"/>
    <cs:effectRef idx="0"/>
    <cs:fontRef idx="minor">
      <a:schemeClr val="dk1"/>
    </cs:fontRef>
    <cs:spPr>
      <a:solidFill>
        <a:schemeClr val="dk1">
          <a:lumMod val="75000"/>
          <a:lumOff val="25000"/>
        </a:schemeClr>
      </a:solidFill>
      <a:ln w="9525" cap="flat" cmpd="sng" algn="ctr">
        <a:solidFill>
          <a:schemeClr val="dk1">
            <a:lumMod val="50000"/>
            <a:lumOff val="50000"/>
          </a:schemeClr>
        </a:solidFill>
        <a:round/>
      </a:ln>
    </cs:spPr>
  </cs:downBar>
  <cs:dropLine>
    <cs:lnRef idx="0"/>
    <cs:fillRef idx="0"/>
    <cs:effectRef idx="0"/>
    <cs:fontRef idx="minor">
      <a:schemeClr val="dk1"/>
    </cs:fontRef>
    <cs:spPr>
      <a:ln w="9525" cap="flat" cmpd="sng" algn="ctr">
        <a:solidFill>
          <a:schemeClr val="dk1">
            <a:lumMod val="35000"/>
            <a:lumOff val="65000"/>
          </a:schemeClr>
        </a:solidFill>
        <a:round/>
      </a:ln>
    </cs:spPr>
  </cs:dropLine>
  <cs:errorBar>
    <cs:lnRef idx="0"/>
    <cs:fillRef idx="0"/>
    <cs:effectRef idx="0"/>
    <cs:fontRef idx="minor">
      <a:schemeClr val="dk1"/>
    </cs:fontRef>
    <cs:spPr>
      <a:ln w="9525" cap="flat" cmpd="sng" algn="ctr">
        <a:solidFill>
          <a:schemeClr val="dk1">
            <a:lumMod val="50000"/>
            <a:lumOff val="50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dk1">
            <a:lumMod val="15000"/>
            <a:lumOff val="85000"/>
          </a:schemeClr>
        </a:solidFill>
        <a:round/>
      </a:ln>
    </cs:spPr>
  </cs:gridlineMajor>
  <cs:gridlineMinor>
    <cs:lnRef idx="0"/>
    <cs:fillRef idx="0"/>
    <cs:effectRef idx="0"/>
    <cs:fontRef idx="minor">
      <a:schemeClr val="dk1"/>
    </cs:fontRef>
    <cs:spPr>
      <a:ln w="9525" cap="flat" cmpd="sng" algn="ctr">
        <a:solidFill>
          <a:schemeClr val="dk1">
            <a:lumMod val="5000"/>
            <a:lumOff val="95000"/>
          </a:schemeClr>
        </a:solidFill>
        <a:round/>
      </a:ln>
    </cs:spPr>
  </cs:gridlineMinor>
  <cs:hiLoLine>
    <cs:lnRef idx="0"/>
    <cs:fillRef idx="0"/>
    <cs:effectRef idx="0"/>
    <cs:fontRef idx="minor">
      <a:schemeClr val="dk1"/>
    </cs:fontRef>
    <cs:spPr>
      <a:ln w="9525" cap="flat" cmpd="sng" algn="ctr">
        <a:solidFill>
          <a:schemeClr val="dk1">
            <a:lumMod val="35000"/>
            <a:lumOff val="65000"/>
          </a:schemeClr>
        </a:solidFill>
        <a:round/>
      </a:ln>
    </cs:spPr>
  </cs:hiLoLine>
  <cs:leaderLine>
    <cs:lnRef idx="0"/>
    <cs:fillRef idx="0"/>
    <cs:effectRef idx="0"/>
    <cs:fontRef idx="minor">
      <a:schemeClr val="dk1"/>
    </cs:fontRef>
    <cs:spPr>
      <a:ln w="9525" cap="flat" cmpd="sng" algn="ctr">
        <a:solidFill>
          <a:schemeClr val="dk1">
            <a:lumMod val="35000"/>
            <a:lumOff val="65000"/>
          </a:schemeClr>
        </a:solidFill>
        <a:round/>
      </a:ln>
    </cs:spPr>
  </cs:leaderLine>
  <cs:legend>
    <cs:lnRef idx="0"/>
    <cs:fillRef idx="0"/>
    <cs:effectRef idx="0"/>
    <cs:fontRef idx="minor">
      <a:schemeClr val="dk1">
        <a:lumMod val="65000"/>
        <a:lumOff val="35000"/>
      </a:schemeClr>
    </cs:fontRef>
    <cs:spPr>
      <a:solidFill>
        <a:schemeClr val="lt1">
          <a:alpha val="50000"/>
        </a:schemeClr>
      </a:solidFill>
    </cs:spPr>
    <cs:defRPr sz="900"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65000"/>
        <a:lumOff val="35000"/>
      </a:schemeClr>
    </cs:fontRef>
    <cs:defRPr sz="900" kern="1200"/>
  </cs:seriesAxis>
  <cs:seriesLine>
    <cs:lnRef idx="0"/>
    <cs:fillRef idx="0"/>
    <cs:effectRef idx="0"/>
    <cs:fontRef idx="minor">
      <a:schemeClr val="dk1"/>
    </cs:fontRef>
    <cs:spPr>
      <a:ln w="9525" cap="flat" cmpd="sng" algn="ctr">
        <a:solidFill>
          <a:schemeClr val="dk1">
            <a:lumMod val="35000"/>
            <a:lumOff val="65000"/>
          </a:schemeClr>
        </a:solidFill>
        <a:round/>
      </a:ln>
    </cs:spPr>
  </cs:seriesLine>
  <cs:title>
    <cs:lnRef idx="0"/>
    <cs:fillRef idx="0"/>
    <cs:effectRef idx="0"/>
    <cs:fontRef idx="major">
      <a:schemeClr val="dk1">
        <a:lumMod val="50000"/>
        <a:lumOff val="50000"/>
      </a:schemeClr>
    </cs:fontRef>
    <cs:defRPr sz="1600" b="1" kern="1200" spc="0" normalizeH="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65000"/>
        <a:lumOff val="35000"/>
      </a:schemeClr>
    </cs:fontRef>
    <cs:defRPr sz="900" kern="1200"/>
  </cs:trendlineLabel>
  <cs:upBar>
    <cs:lnRef idx="0"/>
    <cs:fillRef idx="0"/>
    <cs:effectRef idx="0"/>
    <cs:fontRef idx="minor">
      <a:schemeClr val="dk1"/>
    </cs:fontRef>
    <cs:spPr>
      <a:solidFill>
        <a:schemeClr val="lt1"/>
      </a:solidFill>
      <a:ln w="9525" cap="flat" cmpd="sng" algn="ctr">
        <a:solidFill>
          <a:schemeClr val="dk1">
            <a:lumMod val="50000"/>
            <a:lumOff val="50000"/>
          </a:schemeClr>
        </a:solidFill>
        <a:round/>
      </a:ln>
    </cs:spPr>
  </cs:upBar>
  <cs:valueAxis>
    <cs:lnRef idx="0"/>
    <cs:fillRef idx="0"/>
    <cs:effectRef idx="0"/>
    <cs:fontRef idx="minor">
      <a:schemeClr val="dk1">
        <a:lumMod val="65000"/>
        <a:lumOff val="35000"/>
      </a:schemeClr>
    </cs:fontRef>
    <cs:defRPr sz="900" kern="1200"/>
  </cs:valueAxis>
  <cs:wall>
    <cs:lnRef idx="0"/>
    <cs:fillRef idx="0"/>
    <cs:effectRef idx="0"/>
    <cs:fontRef idx="minor">
      <a:schemeClr val="dk1"/>
    </cs:fontRef>
  </cs:wall>
</cs:chartStyle>
</file>

<file path=ppt/charts/style12.xml><?xml version="1.0" encoding="utf-8"?>
<cs:chartStyle xmlns:cs="http://schemas.microsoft.com/office/drawing/2012/chartStyle" xmlns:a="http://schemas.openxmlformats.org/drawingml/2006/main" id="256">
  <cs:axisTitle>
    <cs:lnRef idx="0"/>
    <cs:fillRef idx="0"/>
    <cs:effectRef idx="0"/>
    <cs:fontRef idx="minor">
      <a:schemeClr val="dk1">
        <a:lumMod val="65000"/>
        <a:lumOff val="35000"/>
      </a:schemeClr>
    </cs:fontRef>
    <cs:defRPr sz="900" b="1" kern="1200"/>
  </cs:axisTitle>
  <cs:categoryAxis>
    <cs:lnRef idx="0"/>
    <cs:fillRef idx="0"/>
    <cs:effectRef idx="0"/>
    <cs:fontRef idx="minor">
      <a:schemeClr val="dk1">
        <a:lumMod val="65000"/>
        <a:lumOff val="35000"/>
      </a:schemeClr>
    </cs:fontRef>
    <cs:defRPr sz="900" kern="1200" cap="none" spc="0" normalizeH="0" baseline="0"/>
  </cs:categoryAxis>
  <cs:chartArea>
    <cs:lnRef idx="0"/>
    <cs:fillRef idx="0"/>
    <cs:effectRef idx="0"/>
    <cs:fontRef idx="minor">
      <a:schemeClr val="dk1"/>
    </cs:fontRef>
    <cs:spPr>
      <a:pattFill prst="dkDnDiag">
        <a:fgClr>
          <a:schemeClr val="lt1"/>
        </a:fgClr>
        <a:bgClr>
          <a:schemeClr val="dk1">
            <a:lumMod val="10000"/>
            <a:lumOff val="90000"/>
          </a:schemeClr>
        </a:bgClr>
      </a:pattFill>
      <a:ln w="9525" cap="flat" cmpd="sng" algn="ctr">
        <a:solidFill>
          <a:schemeClr val="dk1">
            <a:lumMod val="15000"/>
            <a:lumOff val="85000"/>
          </a:schemeClr>
        </a:solidFill>
        <a:round/>
      </a:ln>
    </cs:spPr>
    <cs:defRPr sz="900" kern="1200"/>
  </cs:chartArea>
  <cs:dataLabel>
    <cs:lnRef idx="0"/>
    <cs:fillRef idx="0"/>
    <cs:effectRef idx="0"/>
    <cs:fontRef idx="minor">
      <a:schemeClr val="dk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alpha val="75000"/>
        </a:schemeClr>
      </a:solidFill>
      <a:ln w="9525">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tx1"/>
    </cs:fontRef>
    <cs:spPr>
      <a:gradFill>
        <a:gsLst>
          <a:gs pos="100000">
            <a:schemeClr val="phClr">
              <a:lumMod val="60000"/>
              <a:lumOff val="40000"/>
            </a:schemeClr>
          </a:gs>
          <a:gs pos="0">
            <a:schemeClr val="phClr"/>
          </a:gs>
        </a:gsLst>
        <a:lin ang="5400000" scaled="0"/>
      </a:gradFill>
      <a:ln w="19050">
        <a:solidFill>
          <a:schemeClr val="lt1"/>
        </a:solidFill>
      </a:ln>
    </cs:spPr>
  </cs:dataPoint>
  <cs:dataPoint3D>
    <cs:lnRef idx="0"/>
    <cs:fillRef idx="0">
      <cs:styleClr val="auto"/>
    </cs:fillRef>
    <cs:effectRef idx="0"/>
    <cs:fontRef idx="minor">
      <a:schemeClr val="tx1"/>
    </cs:fontRef>
    <cs:spPr>
      <a:gradFill>
        <a:gsLst>
          <a:gs pos="100000">
            <a:schemeClr val="phClr">
              <a:lumMod val="60000"/>
              <a:lumOff val="40000"/>
            </a:schemeClr>
          </a:gs>
          <a:gs pos="0">
            <a:schemeClr val="phClr"/>
          </a:gs>
        </a:gsLst>
        <a:lin ang="5400000" scaled="0"/>
      </a:gradFill>
      <a:ln w="50800">
        <a:solidFill>
          <a:schemeClr val="lt1"/>
        </a:solidFill>
      </a:ln>
    </cs:spPr>
  </cs:dataPoint3D>
  <cs:dataPointLine>
    <cs:lnRef idx="0">
      <cs:styleClr val="auto"/>
    </cs:lnRef>
    <cs:fillRef idx="0"/>
    <cs:effectRef idx="0"/>
    <cs:fontRef idx="minor">
      <a:schemeClr val="dk1"/>
    </cs:fontRef>
    <cs:spPr>
      <a:ln w="22225" cap="rnd">
        <a:solidFill>
          <a:schemeClr val="phClr"/>
        </a:solidFill>
        <a:round/>
      </a:ln>
    </cs:spPr>
  </cs:dataPointLine>
  <cs:dataPointMarker>
    <cs:lnRef idx="0">
      <cs:styleClr val="auto"/>
    </cs:lnRef>
    <cs:fillRef idx="0">
      <cs:styleClr val="auto"/>
    </cs:fillRef>
    <cs:effectRef idx="0"/>
    <cs:fontRef idx="minor">
      <a:schemeClr val="dk1"/>
    </cs:fontRef>
    <cs:spPr>
      <a:solidFill>
        <a:schemeClr val="lt1"/>
      </a:solidFill>
      <a:ln w="15875">
        <a:solidFill>
          <a:schemeClr val="phClr"/>
        </a:solidFill>
        <a:round/>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800" kern="1200"/>
  </cs:dataTable>
  <cs:downBar>
    <cs:lnRef idx="0"/>
    <cs:fillRef idx="0"/>
    <cs:effectRef idx="0"/>
    <cs:fontRef idx="minor">
      <a:schemeClr val="dk1"/>
    </cs:fontRef>
    <cs:spPr>
      <a:solidFill>
        <a:schemeClr val="dk1">
          <a:lumMod val="75000"/>
          <a:lumOff val="25000"/>
        </a:schemeClr>
      </a:solidFill>
      <a:ln w="9525" cap="flat" cmpd="sng" algn="ctr">
        <a:solidFill>
          <a:schemeClr val="dk1">
            <a:lumMod val="50000"/>
            <a:lumOff val="50000"/>
          </a:schemeClr>
        </a:solidFill>
        <a:round/>
      </a:ln>
    </cs:spPr>
  </cs:downBar>
  <cs:dropLine>
    <cs:lnRef idx="0"/>
    <cs:fillRef idx="0"/>
    <cs:effectRef idx="0"/>
    <cs:fontRef idx="minor">
      <a:schemeClr val="dk1"/>
    </cs:fontRef>
    <cs:spPr>
      <a:ln w="9525" cap="flat" cmpd="sng" algn="ctr">
        <a:solidFill>
          <a:schemeClr val="dk1">
            <a:lumMod val="35000"/>
            <a:lumOff val="65000"/>
          </a:schemeClr>
        </a:solidFill>
        <a:round/>
      </a:ln>
    </cs:spPr>
  </cs:dropLine>
  <cs:errorBar>
    <cs:lnRef idx="0"/>
    <cs:fillRef idx="0"/>
    <cs:effectRef idx="0"/>
    <cs:fontRef idx="minor">
      <a:schemeClr val="dk1"/>
    </cs:fontRef>
    <cs:spPr>
      <a:ln w="9525" cap="flat" cmpd="sng" algn="ctr">
        <a:solidFill>
          <a:schemeClr val="dk1">
            <a:lumMod val="50000"/>
            <a:lumOff val="50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dk1">
            <a:lumMod val="15000"/>
            <a:lumOff val="85000"/>
          </a:schemeClr>
        </a:solidFill>
        <a:round/>
      </a:ln>
    </cs:spPr>
  </cs:gridlineMajor>
  <cs:gridlineMinor>
    <cs:lnRef idx="0"/>
    <cs:fillRef idx="0"/>
    <cs:effectRef idx="0"/>
    <cs:fontRef idx="minor">
      <a:schemeClr val="dk1"/>
    </cs:fontRef>
    <cs:spPr>
      <a:ln w="9525" cap="flat" cmpd="sng" algn="ctr">
        <a:solidFill>
          <a:schemeClr val="dk1">
            <a:lumMod val="5000"/>
            <a:lumOff val="95000"/>
          </a:schemeClr>
        </a:solidFill>
        <a:round/>
      </a:ln>
    </cs:spPr>
  </cs:gridlineMinor>
  <cs:hiLoLine>
    <cs:lnRef idx="0"/>
    <cs:fillRef idx="0"/>
    <cs:effectRef idx="0"/>
    <cs:fontRef idx="minor">
      <a:schemeClr val="dk1"/>
    </cs:fontRef>
    <cs:spPr>
      <a:ln w="9525" cap="flat" cmpd="sng" algn="ctr">
        <a:solidFill>
          <a:schemeClr val="dk1">
            <a:lumMod val="35000"/>
            <a:lumOff val="65000"/>
          </a:schemeClr>
        </a:solidFill>
        <a:round/>
      </a:ln>
    </cs:spPr>
  </cs:hiLoLine>
  <cs:leaderLine>
    <cs:lnRef idx="0"/>
    <cs:fillRef idx="0"/>
    <cs:effectRef idx="0"/>
    <cs:fontRef idx="minor">
      <a:schemeClr val="dk1"/>
    </cs:fontRef>
    <cs:spPr>
      <a:ln w="9525" cap="flat" cmpd="sng" algn="ctr">
        <a:solidFill>
          <a:schemeClr val="dk1">
            <a:lumMod val="35000"/>
            <a:lumOff val="65000"/>
          </a:schemeClr>
        </a:solidFill>
        <a:round/>
      </a:ln>
    </cs:spPr>
  </cs:leaderLine>
  <cs:legend>
    <cs:lnRef idx="0"/>
    <cs:fillRef idx="0"/>
    <cs:effectRef idx="0"/>
    <cs:fontRef idx="minor">
      <a:schemeClr val="dk1">
        <a:lumMod val="65000"/>
        <a:lumOff val="35000"/>
      </a:schemeClr>
    </cs:fontRef>
    <cs:spPr>
      <a:solidFill>
        <a:schemeClr val="lt1">
          <a:alpha val="50000"/>
        </a:schemeClr>
      </a:solidFill>
    </cs:spPr>
    <cs:defRPr sz="900"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65000"/>
        <a:lumOff val="35000"/>
      </a:schemeClr>
    </cs:fontRef>
    <cs:defRPr sz="900" kern="1200"/>
  </cs:seriesAxis>
  <cs:seriesLine>
    <cs:lnRef idx="0"/>
    <cs:fillRef idx="0"/>
    <cs:effectRef idx="0"/>
    <cs:fontRef idx="minor">
      <a:schemeClr val="dk1"/>
    </cs:fontRef>
    <cs:spPr>
      <a:ln w="9525" cap="flat" cmpd="sng" algn="ctr">
        <a:solidFill>
          <a:schemeClr val="dk1">
            <a:lumMod val="35000"/>
            <a:lumOff val="65000"/>
          </a:schemeClr>
        </a:solidFill>
        <a:round/>
      </a:ln>
    </cs:spPr>
  </cs:seriesLine>
  <cs:title>
    <cs:lnRef idx="0"/>
    <cs:fillRef idx="0"/>
    <cs:effectRef idx="0"/>
    <cs:fontRef idx="major">
      <a:schemeClr val="dk1">
        <a:lumMod val="50000"/>
        <a:lumOff val="50000"/>
      </a:schemeClr>
    </cs:fontRef>
    <cs:defRPr sz="1600" b="1" kern="1200" spc="0" normalizeH="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65000"/>
        <a:lumOff val="35000"/>
      </a:schemeClr>
    </cs:fontRef>
    <cs:defRPr sz="900" kern="1200"/>
  </cs:trendlineLabel>
  <cs:upBar>
    <cs:lnRef idx="0"/>
    <cs:fillRef idx="0"/>
    <cs:effectRef idx="0"/>
    <cs:fontRef idx="minor">
      <a:schemeClr val="dk1"/>
    </cs:fontRef>
    <cs:spPr>
      <a:solidFill>
        <a:schemeClr val="lt1"/>
      </a:solidFill>
      <a:ln w="9525" cap="flat" cmpd="sng" algn="ctr">
        <a:solidFill>
          <a:schemeClr val="dk1">
            <a:lumMod val="50000"/>
            <a:lumOff val="50000"/>
          </a:schemeClr>
        </a:solidFill>
        <a:round/>
      </a:ln>
    </cs:spPr>
  </cs:upBar>
  <cs:valueAxis>
    <cs:lnRef idx="0"/>
    <cs:fillRef idx="0"/>
    <cs:effectRef idx="0"/>
    <cs:fontRef idx="minor">
      <a:schemeClr val="dk1">
        <a:lumMod val="65000"/>
        <a:lumOff val="35000"/>
      </a:schemeClr>
    </cs:fontRef>
    <cs:defRPr sz="900" kern="1200"/>
  </cs:valueAxis>
  <cs:wall>
    <cs:lnRef idx="0"/>
    <cs:fillRef idx="0"/>
    <cs:effectRef idx="0"/>
    <cs:fontRef idx="minor">
      <a:schemeClr val="dk1"/>
    </cs:fontRef>
  </cs:wall>
</cs:chartStyle>
</file>

<file path=ppt/charts/style1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4.xml><?xml version="1.0" encoding="utf-8"?>
<cs:chartStyle xmlns:cs="http://schemas.microsoft.com/office/drawing/2012/chartStyle" xmlns:a="http://schemas.openxmlformats.org/drawingml/2006/main" id="256">
  <cs:axisTitle>
    <cs:lnRef idx="0"/>
    <cs:fillRef idx="0"/>
    <cs:effectRef idx="0"/>
    <cs:fontRef idx="minor">
      <a:schemeClr val="dk1">
        <a:lumMod val="65000"/>
        <a:lumOff val="35000"/>
      </a:schemeClr>
    </cs:fontRef>
    <cs:defRPr sz="900" b="1" kern="1200"/>
  </cs:axisTitle>
  <cs:categoryAxis>
    <cs:lnRef idx="0"/>
    <cs:fillRef idx="0"/>
    <cs:effectRef idx="0"/>
    <cs:fontRef idx="minor">
      <a:schemeClr val="dk1">
        <a:lumMod val="65000"/>
        <a:lumOff val="35000"/>
      </a:schemeClr>
    </cs:fontRef>
    <cs:defRPr sz="900" kern="1200" cap="none" spc="0" normalizeH="0" baseline="0"/>
  </cs:categoryAxis>
  <cs:chartArea>
    <cs:lnRef idx="0"/>
    <cs:fillRef idx="0"/>
    <cs:effectRef idx="0"/>
    <cs:fontRef idx="minor">
      <a:schemeClr val="dk1"/>
    </cs:fontRef>
    <cs:spPr>
      <a:pattFill prst="dkDnDiag">
        <a:fgClr>
          <a:schemeClr val="lt1"/>
        </a:fgClr>
        <a:bgClr>
          <a:schemeClr val="dk1">
            <a:lumMod val="10000"/>
            <a:lumOff val="90000"/>
          </a:schemeClr>
        </a:bgClr>
      </a:pattFill>
      <a:ln w="9525" cap="flat" cmpd="sng" algn="ctr">
        <a:solidFill>
          <a:schemeClr val="dk1">
            <a:lumMod val="15000"/>
            <a:lumOff val="85000"/>
          </a:schemeClr>
        </a:solidFill>
        <a:round/>
      </a:ln>
    </cs:spPr>
    <cs:defRPr sz="900" kern="1200"/>
  </cs:chartArea>
  <cs:dataLabel>
    <cs:lnRef idx="0"/>
    <cs:fillRef idx="0"/>
    <cs:effectRef idx="0"/>
    <cs:fontRef idx="minor">
      <a:schemeClr val="dk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alpha val="75000"/>
        </a:schemeClr>
      </a:solidFill>
      <a:ln w="9525">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tx1"/>
    </cs:fontRef>
    <cs:spPr>
      <a:gradFill>
        <a:gsLst>
          <a:gs pos="100000">
            <a:schemeClr val="phClr">
              <a:lumMod val="60000"/>
              <a:lumOff val="40000"/>
            </a:schemeClr>
          </a:gs>
          <a:gs pos="0">
            <a:schemeClr val="phClr"/>
          </a:gs>
        </a:gsLst>
        <a:lin ang="5400000" scaled="0"/>
      </a:gradFill>
      <a:ln w="19050">
        <a:solidFill>
          <a:schemeClr val="lt1"/>
        </a:solidFill>
      </a:ln>
    </cs:spPr>
  </cs:dataPoint>
  <cs:dataPoint3D>
    <cs:lnRef idx="0"/>
    <cs:fillRef idx="0">
      <cs:styleClr val="auto"/>
    </cs:fillRef>
    <cs:effectRef idx="0"/>
    <cs:fontRef idx="minor">
      <a:schemeClr val="tx1"/>
    </cs:fontRef>
    <cs:spPr>
      <a:gradFill>
        <a:gsLst>
          <a:gs pos="100000">
            <a:schemeClr val="phClr">
              <a:lumMod val="60000"/>
              <a:lumOff val="40000"/>
            </a:schemeClr>
          </a:gs>
          <a:gs pos="0">
            <a:schemeClr val="phClr"/>
          </a:gs>
        </a:gsLst>
        <a:lin ang="5400000" scaled="0"/>
      </a:gradFill>
      <a:ln w="50800">
        <a:solidFill>
          <a:schemeClr val="lt1"/>
        </a:solidFill>
      </a:ln>
    </cs:spPr>
  </cs:dataPoint3D>
  <cs:dataPointLine>
    <cs:lnRef idx="0">
      <cs:styleClr val="auto"/>
    </cs:lnRef>
    <cs:fillRef idx="0"/>
    <cs:effectRef idx="0"/>
    <cs:fontRef idx="minor">
      <a:schemeClr val="dk1"/>
    </cs:fontRef>
    <cs:spPr>
      <a:ln w="22225" cap="rnd">
        <a:solidFill>
          <a:schemeClr val="phClr"/>
        </a:solidFill>
        <a:round/>
      </a:ln>
    </cs:spPr>
  </cs:dataPointLine>
  <cs:dataPointMarker>
    <cs:lnRef idx="0">
      <cs:styleClr val="auto"/>
    </cs:lnRef>
    <cs:fillRef idx="0">
      <cs:styleClr val="auto"/>
    </cs:fillRef>
    <cs:effectRef idx="0"/>
    <cs:fontRef idx="minor">
      <a:schemeClr val="dk1"/>
    </cs:fontRef>
    <cs:spPr>
      <a:solidFill>
        <a:schemeClr val="lt1"/>
      </a:solidFill>
      <a:ln w="15875">
        <a:solidFill>
          <a:schemeClr val="phClr"/>
        </a:solidFill>
        <a:round/>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800" kern="1200"/>
  </cs:dataTable>
  <cs:downBar>
    <cs:lnRef idx="0"/>
    <cs:fillRef idx="0"/>
    <cs:effectRef idx="0"/>
    <cs:fontRef idx="minor">
      <a:schemeClr val="dk1"/>
    </cs:fontRef>
    <cs:spPr>
      <a:solidFill>
        <a:schemeClr val="dk1">
          <a:lumMod val="75000"/>
          <a:lumOff val="25000"/>
        </a:schemeClr>
      </a:solidFill>
      <a:ln w="9525" cap="flat" cmpd="sng" algn="ctr">
        <a:solidFill>
          <a:schemeClr val="dk1">
            <a:lumMod val="50000"/>
            <a:lumOff val="50000"/>
          </a:schemeClr>
        </a:solidFill>
        <a:round/>
      </a:ln>
    </cs:spPr>
  </cs:downBar>
  <cs:dropLine>
    <cs:lnRef idx="0"/>
    <cs:fillRef idx="0"/>
    <cs:effectRef idx="0"/>
    <cs:fontRef idx="minor">
      <a:schemeClr val="dk1"/>
    </cs:fontRef>
    <cs:spPr>
      <a:ln w="9525" cap="flat" cmpd="sng" algn="ctr">
        <a:solidFill>
          <a:schemeClr val="dk1">
            <a:lumMod val="35000"/>
            <a:lumOff val="65000"/>
          </a:schemeClr>
        </a:solidFill>
        <a:round/>
      </a:ln>
    </cs:spPr>
  </cs:dropLine>
  <cs:errorBar>
    <cs:lnRef idx="0"/>
    <cs:fillRef idx="0"/>
    <cs:effectRef idx="0"/>
    <cs:fontRef idx="minor">
      <a:schemeClr val="dk1"/>
    </cs:fontRef>
    <cs:spPr>
      <a:ln w="9525" cap="flat" cmpd="sng" algn="ctr">
        <a:solidFill>
          <a:schemeClr val="dk1">
            <a:lumMod val="50000"/>
            <a:lumOff val="50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dk1">
            <a:lumMod val="15000"/>
            <a:lumOff val="85000"/>
          </a:schemeClr>
        </a:solidFill>
        <a:round/>
      </a:ln>
    </cs:spPr>
  </cs:gridlineMajor>
  <cs:gridlineMinor>
    <cs:lnRef idx="0"/>
    <cs:fillRef idx="0"/>
    <cs:effectRef idx="0"/>
    <cs:fontRef idx="minor">
      <a:schemeClr val="dk1"/>
    </cs:fontRef>
    <cs:spPr>
      <a:ln w="9525" cap="flat" cmpd="sng" algn="ctr">
        <a:solidFill>
          <a:schemeClr val="dk1">
            <a:lumMod val="5000"/>
            <a:lumOff val="95000"/>
          </a:schemeClr>
        </a:solidFill>
        <a:round/>
      </a:ln>
    </cs:spPr>
  </cs:gridlineMinor>
  <cs:hiLoLine>
    <cs:lnRef idx="0"/>
    <cs:fillRef idx="0"/>
    <cs:effectRef idx="0"/>
    <cs:fontRef idx="minor">
      <a:schemeClr val="dk1"/>
    </cs:fontRef>
    <cs:spPr>
      <a:ln w="9525" cap="flat" cmpd="sng" algn="ctr">
        <a:solidFill>
          <a:schemeClr val="dk1">
            <a:lumMod val="35000"/>
            <a:lumOff val="65000"/>
          </a:schemeClr>
        </a:solidFill>
        <a:round/>
      </a:ln>
    </cs:spPr>
  </cs:hiLoLine>
  <cs:leaderLine>
    <cs:lnRef idx="0"/>
    <cs:fillRef idx="0"/>
    <cs:effectRef idx="0"/>
    <cs:fontRef idx="minor">
      <a:schemeClr val="dk1"/>
    </cs:fontRef>
    <cs:spPr>
      <a:ln w="9525" cap="flat" cmpd="sng" algn="ctr">
        <a:solidFill>
          <a:schemeClr val="dk1">
            <a:lumMod val="35000"/>
            <a:lumOff val="65000"/>
          </a:schemeClr>
        </a:solidFill>
        <a:round/>
      </a:ln>
    </cs:spPr>
  </cs:leaderLine>
  <cs:legend>
    <cs:lnRef idx="0"/>
    <cs:fillRef idx="0"/>
    <cs:effectRef idx="0"/>
    <cs:fontRef idx="minor">
      <a:schemeClr val="dk1">
        <a:lumMod val="65000"/>
        <a:lumOff val="35000"/>
      </a:schemeClr>
    </cs:fontRef>
    <cs:spPr>
      <a:solidFill>
        <a:schemeClr val="lt1">
          <a:alpha val="50000"/>
        </a:schemeClr>
      </a:solidFill>
    </cs:spPr>
    <cs:defRPr sz="900"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65000"/>
        <a:lumOff val="35000"/>
      </a:schemeClr>
    </cs:fontRef>
    <cs:defRPr sz="900" kern="1200"/>
  </cs:seriesAxis>
  <cs:seriesLine>
    <cs:lnRef idx="0"/>
    <cs:fillRef idx="0"/>
    <cs:effectRef idx="0"/>
    <cs:fontRef idx="minor">
      <a:schemeClr val="dk1"/>
    </cs:fontRef>
    <cs:spPr>
      <a:ln w="9525" cap="flat" cmpd="sng" algn="ctr">
        <a:solidFill>
          <a:schemeClr val="dk1">
            <a:lumMod val="35000"/>
            <a:lumOff val="65000"/>
          </a:schemeClr>
        </a:solidFill>
        <a:round/>
      </a:ln>
    </cs:spPr>
  </cs:seriesLine>
  <cs:title>
    <cs:lnRef idx="0"/>
    <cs:fillRef idx="0"/>
    <cs:effectRef idx="0"/>
    <cs:fontRef idx="major">
      <a:schemeClr val="dk1">
        <a:lumMod val="50000"/>
        <a:lumOff val="50000"/>
      </a:schemeClr>
    </cs:fontRef>
    <cs:defRPr sz="1600" b="1" kern="1200" spc="0" normalizeH="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65000"/>
        <a:lumOff val="35000"/>
      </a:schemeClr>
    </cs:fontRef>
    <cs:defRPr sz="900" kern="1200"/>
  </cs:trendlineLabel>
  <cs:upBar>
    <cs:lnRef idx="0"/>
    <cs:fillRef idx="0"/>
    <cs:effectRef idx="0"/>
    <cs:fontRef idx="minor">
      <a:schemeClr val="dk1"/>
    </cs:fontRef>
    <cs:spPr>
      <a:solidFill>
        <a:schemeClr val="lt1"/>
      </a:solidFill>
      <a:ln w="9525" cap="flat" cmpd="sng" algn="ctr">
        <a:solidFill>
          <a:schemeClr val="dk1">
            <a:lumMod val="50000"/>
            <a:lumOff val="50000"/>
          </a:schemeClr>
        </a:solidFill>
        <a:round/>
      </a:ln>
    </cs:spPr>
  </cs:upBar>
  <cs:valueAxis>
    <cs:lnRef idx="0"/>
    <cs:fillRef idx="0"/>
    <cs:effectRef idx="0"/>
    <cs:fontRef idx="minor">
      <a:schemeClr val="dk1">
        <a:lumMod val="65000"/>
        <a:lumOff val="35000"/>
      </a:schemeClr>
    </cs:fontRef>
    <cs:defRPr sz="900" kern="1200"/>
  </cs:valueAxis>
  <cs:wall>
    <cs:lnRef idx="0"/>
    <cs:fillRef idx="0"/>
    <cs:effectRef idx="0"/>
    <cs:fontRef idx="minor">
      <a:schemeClr val="dk1"/>
    </cs:fontRef>
  </cs:wall>
</cs:chartStyle>
</file>

<file path=ppt/charts/style15.xml><?xml version="1.0" encoding="utf-8"?>
<cs:chartStyle xmlns:cs="http://schemas.microsoft.com/office/drawing/2012/chartStyle" xmlns:a="http://schemas.openxmlformats.org/drawingml/2006/main" id="256">
  <cs:axisTitle>
    <cs:lnRef idx="0"/>
    <cs:fillRef idx="0"/>
    <cs:effectRef idx="0"/>
    <cs:fontRef idx="minor">
      <a:schemeClr val="dk1">
        <a:lumMod val="65000"/>
        <a:lumOff val="35000"/>
      </a:schemeClr>
    </cs:fontRef>
    <cs:defRPr sz="900" b="1" kern="1200"/>
  </cs:axisTitle>
  <cs:categoryAxis>
    <cs:lnRef idx="0"/>
    <cs:fillRef idx="0"/>
    <cs:effectRef idx="0"/>
    <cs:fontRef idx="minor">
      <a:schemeClr val="dk1">
        <a:lumMod val="65000"/>
        <a:lumOff val="35000"/>
      </a:schemeClr>
    </cs:fontRef>
    <cs:defRPr sz="900" kern="1200" cap="none" spc="0" normalizeH="0" baseline="0"/>
  </cs:categoryAxis>
  <cs:chartArea>
    <cs:lnRef idx="0"/>
    <cs:fillRef idx="0"/>
    <cs:effectRef idx="0"/>
    <cs:fontRef idx="minor">
      <a:schemeClr val="dk1"/>
    </cs:fontRef>
    <cs:spPr>
      <a:pattFill prst="dkDnDiag">
        <a:fgClr>
          <a:schemeClr val="lt1"/>
        </a:fgClr>
        <a:bgClr>
          <a:schemeClr val="dk1">
            <a:lumMod val="10000"/>
            <a:lumOff val="90000"/>
          </a:schemeClr>
        </a:bgClr>
      </a:pattFill>
      <a:ln w="9525" cap="flat" cmpd="sng" algn="ctr">
        <a:solidFill>
          <a:schemeClr val="dk1">
            <a:lumMod val="15000"/>
            <a:lumOff val="85000"/>
          </a:schemeClr>
        </a:solidFill>
        <a:round/>
      </a:ln>
    </cs:spPr>
    <cs:defRPr sz="900" kern="1200"/>
  </cs:chartArea>
  <cs:dataLabel>
    <cs:lnRef idx="0"/>
    <cs:fillRef idx="0"/>
    <cs:effectRef idx="0"/>
    <cs:fontRef idx="minor">
      <a:schemeClr val="dk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alpha val="75000"/>
        </a:schemeClr>
      </a:solidFill>
      <a:ln w="9525">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tx1"/>
    </cs:fontRef>
    <cs:spPr>
      <a:gradFill>
        <a:gsLst>
          <a:gs pos="100000">
            <a:schemeClr val="phClr">
              <a:lumMod val="60000"/>
              <a:lumOff val="40000"/>
            </a:schemeClr>
          </a:gs>
          <a:gs pos="0">
            <a:schemeClr val="phClr"/>
          </a:gs>
        </a:gsLst>
        <a:lin ang="5400000" scaled="0"/>
      </a:gradFill>
      <a:ln w="19050">
        <a:solidFill>
          <a:schemeClr val="lt1"/>
        </a:solidFill>
      </a:ln>
    </cs:spPr>
  </cs:dataPoint>
  <cs:dataPoint3D>
    <cs:lnRef idx="0"/>
    <cs:fillRef idx="0">
      <cs:styleClr val="auto"/>
    </cs:fillRef>
    <cs:effectRef idx="0"/>
    <cs:fontRef idx="minor">
      <a:schemeClr val="tx1"/>
    </cs:fontRef>
    <cs:spPr>
      <a:gradFill>
        <a:gsLst>
          <a:gs pos="100000">
            <a:schemeClr val="phClr">
              <a:lumMod val="60000"/>
              <a:lumOff val="40000"/>
            </a:schemeClr>
          </a:gs>
          <a:gs pos="0">
            <a:schemeClr val="phClr"/>
          </a:gs>
        </a:gsLst>
        <a:lin ang="5400000" scaled="0"/>
      </a:gradFill>
      <a:ln w="50800">
        <a:solidFill>
          <a:schemeClr val="lt1"/>
        </a:solidFill>
      </a:ln>
    </cs:spPr>
  </cs:dataPoint3D>
  <cs:dataPointLine>
    <cs:lnRef idx="0">
      <cs:styleClr val="auto"/>
    </cs:lnRef>
    <cs:fillRef idx="0"/>
    <cs:effectRef idx="0"/>
    <cs:fontRef idx="minor">
      <a:schemeClr val="dk1"/>
    </cs:fontRef>
    <cs:spPr>
      <a:ln w="22225" cap="rnd">
        <a:solidFill>
          <a:schemeClr val="phClr"/>
        </a:solidFill>
        <a:round/>
      </a:ln>
    </cs:spPr>
  </cs:dataPointLine>
  <cs:dataPointMarker>
    <cs:lnRef idx="0">
      <cs:styleClr val="auto"/>
    </cs:lnRef>
    <cs:fillRef idx="0">
      <cs:styleClr val="auto"/>
    </cs:fillRef>
    <cs:effectRef idx="0"/>
    <cs:fontRef idx="minor">
      <a:schemeClr val="dk1"/>
    </cs:fontRef>
    <cs:spPr>
      <a:solidFill>
        <a:schemeClr val="lt1"/>
      </a:solidFill>
      <a:ln w="15875">
        <a:solidFill>
          <a:schemeClr val="phClr"/>
        </a:solidFill>
        <a:round/>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800" kern="1200"/>
  </cs:dataTable>
  <cs:downBar>
    <cs:lnRef idx="0"/>
    <cs:fillRef idx="0"/>
    <cs:effectRef idx="0"/>
    <cs:fontRef idx="minor">
      <a:schemeClr val="dk1"/>
    </cs:fontRef>
    <cs:spPr>
      <a:solidFill>
        <a:schemeClr val="dk1">
          <a:lumMod val="75000"/>
          <a:lumOff val="25000"/>
        </a:schemeClr>
      </a:solidFill>
      <a:ln w="9525" cap="flat" cmpd="sng" algn="ctr">
        <a:solidFill>
          <a:schemeClr val="dk1">
            <a:lumMod val="50000"/>
            <a:lumOff val="50000"/>
          </a:schemeClr>
        </a:solidFill>
        <a:round/>
      </a:ln>
    </cs:spPr>
  </cs:downBar>
  <cs:dropLine>
    <cs:lnRef idx="0"/>
    <cs:fillRef idx="0"/>
    <cs:effectRef idx="0"/>
    <cs:fontRef idx="minor">
      <a:schemeClr val="dk1"/>
    </cs:fontRef>
    <cs:spPr>
      <a:ln w="9525" cap="flat" cmpd="sng" algn="ctr">
        <a:solidFill>
          <a:schemeClr val="dk1">
            <a:lumMod val="35000"/>
            <a:lumOff val="65000"/>
          </a:schemeClr>
        </a:solidFill>
        <a:round/>
      </a:ln>
    </cs:spPr>
  </cs:dropLine>
  <cs:errorBar>
    <cs:lnRef idx="0"/>
    <cs:fillRef idx="0"/>
    <cs:effectRef idx="0"/>
    <cs:fontRef idx="minor">
      <a:schemeClr val="dk1"/>
    </cs:fontRef>
    <cs:spPr>
      <a:ln w="9525" cap="flat" cmpd="sng" algn="ctr">
        <a:solidFill>
          <a:schemeClr val="dk1">
            <a:lumMod val="50000"/>
            <a:lumOff val="50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dk1">
            <a:lumMod val="15000"/>
            <a:lumOff val="85000"/>
          </a:schemeClr>
        </a:solidFill>
        <a:round/>
      </a:ln>
    </cs:spPr>
  </cs:gridlineMajor>
  <cs:gridlineMinor>
    <cs:lnRef idx="0"/>
    <cs:fillRef idx="0"/>
    <cs:effectRef idx="0"/>
    <cs:fontRef idx="minor">
      <a:schemeClr val="dk1"/>
    </cs:fontRef>
    <cs:spPr>
      <a:ln w="9525" cap="flat" cmpd="sng" algn="ctr">
        <a:solidFill>
          <a:schemeClr val="dk1">
            <a:lumMod val="5000"/>
            <a:lumOff val="95000"/>
          </a:schemeClr>
        </a:solidFill>
        <a:round/>
      </a:ln>
    </cs:spPr>
  </cs:gridlineMinor>
  <cs:hiLoLine>
    <cs:lnRef idx="0"/>
    <cs:fillRef idx="0"/>
    <cs:effectRef idx="0"/>
    <cs:fontRef idx="minor">
      <a:schemeClr val="dk1"/>
    </cs:fontRef>
    <cs:spPr>
      <a:ln w="9525" cap="flat" cmpd="sng" algn="ctr">
        <a:solidFill>
          <a:schemeClr val="dk1">
            <a:lumMod val="35000"/>
            <a:lumOff val="65000"/>
          </a:schemeClr>
        </a:solidFill>
        <a:round/>
      </a:ln>
    </cs:spPr>
  </cs:hiLoLine>
  <cs:leaderLine>
    <cs:lnRef idx="0"/>
    <cs:fillRef idx="0"/>
    <cs:effectRef idx="0"/>
    <cs:fontRef idx="minor">
      <a:schemeClr val="dk1"/>
    </cs:fontRef>
    <cs:spPr>
      <a:ln w="9525" cap="flat" cmpd="sng" algn="ctr">
        <a:solidFill>
          <a:schemeClr val="dk1">
            <a:lumMod val="35000"/>
            <a:lumOff val="65000"/>
          </a:schemeClr>
        </a:solidFill>
        <a:round/>
      </a:ln>
    </cs:spPr>
  </cs:leaderLine>
  <cs:legend>
    <cs:lnRef idx="0"/>
    <cs:fillRef idx="0"/>
    <cs:effectRef idx="0"/>
    <cs:fontRef idx="minor">
      <a:schemeClr val="dk1">
        <a:lumMod val="65000"/>
        <a:lumOff val="35000"/>
      </a:schemeClr>
    </cs:fontRef>
    <cs:spPr>
      <a:solidFill>
        <a:schemeClr val="lt1">
          <a:alpha val="50000"/>
        </a:schemeClr>
      </a:solidFill>
    </cs:spPr>
    <cs:defRPr sz="900"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65000"/>
        <a:lumOff val="35000"/>
      </a:schemeClr>
    </cs:fontRef>
    <cs:defRPr sz="900" kern="1200"/>
  </cs:seriesAxis>
  <cs:seriesLine>
    <cs:lnRef idx="0"/>
    <cs:fillRef idx="0"/>
    <cs:effectRef idx="0"/>
    <cs:fontRef idx="minor">
      <a:schemeClr val="dk1"/>
    </cs:fontRef>
    <cs:spPr>
      <a:ln w="9525" cap="flat" cmpd="sng" algn="ctr">
        <a:solidFill>
          <a:schemeClr val="dk1">
            <a:lumMod val="35000"/>
            <a:lumOff val="65000"/>
          </a:schemeClr>
        </a:solidFill>
        <a:round/>
      </a:ln>
    </cs:spPr>
  </cs:seriesLine>
  <cs:title>
    <cs:lnRef idx="0"/>
    <cs:fillRef idx="0"/>
    <cs:effectRef idx="0"/>
    <cs:fontRef idx="major">
      <a:schemeClr val="dk1">
        <a:lumMod val="50000"/>
        <a:lumOff val="50000"/>
      </a:schemeClr>
    </cs:fontRef>
    <cs:defRPr sz="1600" b="1" kern="1200" spc="0" normalizeH="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65000"/>
        <a:lumOff val="35000"/>
      </a:schemeClr>
    </cs:fontRef>
    <cs:defRPr sz="900" kern="1200"/>
  </cs:trendlineLabel>
  <cs:upBar>
    <cs:lnRef idx="0"/>
    <cs:fillRef idx="0"/>
    <cs:effectRef idx="0"/>
    <cs:fontRef idx="minor">
      <a:schemeClr val="dk1"/>
    </cs:fontRef>
    <cs:spPr>
      <a:solidFill>
        <a:schemeClr val="lt1"/>
      </a:solidFill>
      <a:ln w="9525" cap="flat" cmpd="sng" algn="ctr">
        <a:solidFill>
          <a:schemeClr val="dk1">
            <a:lumMod val="50000"/>
            <a:lumOff val="50000"/>
          </a:schemeClr>
        </a:solidFill>
        <a:round/>
      </a:ln>
    </cs:spPr>
  </cs:upBar>
  <cs:valueAxis>
    <cs:lnRef idx="0"/>
    <cs:fillRef idx="0"/>
    <cs:effectRef idx="0"/>
    <cs:fontRef idx="minor">
      <a:schemeClr val="dk1">
        <a:lumMod val="65000"/>
        <a:lumOff val="35000"/>
      </a:schemeClr>
    </cs:fontRef>
    <cs:defRPr sz="900" kern="1200"/>
  </cs:valueAxis>
  <cs:wall>
    <cs:lnRef idx="0"/>
    <cs:fillRef idx="0"/>
    <cs:effectRef idx="0"/>
    <cs:fontRef idx="minor">
      <a:schemeClr val="dk1"/>
    </cs:fontRef>
  </cs:wall>
</cs:chartStyle>
</file>

<file path=ppt/charts/style16.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7.xml><?xml version="1.0" encoding="utf-8"?>
<cs:chartStyle xmlns:cs="http://schemas.microsoft.com/office/drawing/2012/chartStyle" xmlns:a="http://schemas.openxmlformats.org/drawingml/2006/main" id="256">
  <cs:axisTitle>
    <cs:lnRef idx="0"/>
    <cs:fillRef idx="0"/>
    <cs:effectRef idx="0"/>
    <cs:fontRef idx="minor">
      <a:schemeClr val="dk1">
        <a:lumMod val="65000"/>
        <a:lumOff val="35000"/>
      </a:schemeClr>
    </cs:fontRef>
    <cs:defRPr sz="900" b="1" kern="1200"/>
  </cs:axisTitle>
  <cs:categoryAxis>
    <cs:lnRef idx="0"/>
    <cs:fillRef idx="0"/>
    <cs:effectRef idx="0"/>
    <cs:fontRef idx="minor">
      <a:schemeClr val="dk1">
        <a:lumMod val="65000"/>
        <a:lumOff val="35000"/>
      </a:schemeClr>
    </cs:fontRef>
    <cs:defRPr sz="900" kern="1200" cap="none" spc="0" normalizeH="0" baseline="0"/>
  </cs:categoryAxis>
  <cs:chartArea>
    <cs:lnRef idx="0"/>
    <cs:fillRef idx="0"/>
    <cs:effectRef idx="0"/>
    <cs:fontRef idx="minor">
      <a:schemeClr val="dk1"/>
    </cs:fontRef>
    <cs:spPr>
      <a:pattFill prst="dkDnDiag">
        <a:fgClr>
          <a:schemeClr val="lt1"/>
        </a:fgClr>
        <a:bgClr>
          <a:schemeClr val="dk1">
            <a:lumMod val="10000"/>
            <a:lumOff val="90000"/>
          </a:schemeClr>
        </a:bgClr>
      </a:pattFill>
      <a:ln w="9525" cap="flat" cmpd="sng" algn="ctr">
        <a:solidFill>
          <a:schemeClr val="dk1">
            <a:lumMod val="15000"/>
            <a:lumOff val="85000"/>
          </a:schemeClr>
        </a:solidFill>
        <a:round/>
      </a:ln>
    </cs:spPr>
    <cs:defRPr sz="900" kern="1200"/>
  </cs:chartArea>
  <cs:dataLabel>
    <cs:lnRef idx="0"/>
    <cs:fillRef idx="0"/>
    <cs:effectRef idx="0"/>
    <cs:fontRef idx="minor">
      <a:schemeClr val="dk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alpha val="75000"/>
        </a:schemeClr>
      </a:solidFill>
      <a:ln w="9525">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tx1"/>
    </cs:fontRef>
    <cs:spPr>
      <a:gradFill>
        <a:gsLst>
          <a:gs pos="100000">
            <a:schemeClr val="phClr">
              <a:lumMod val="60000"/>
              <a:lumOff val="40000"/>
            </a:schemeClr>
          </a:gs>
          <a:gs pos="0">
            <a:schemeClr val="phClr"/>
          </a:gs>
        </a:gsLst>
        <a:lin ang="5400000" scaled="0"/>
      </a:gradFill>
      <a:ln w="19050">
        <a:solidFill>
          <a:schemeClr val="lt1"/>
        </a:solidFill>
      </a:ln>
    </cs:spPr>
  </cs:dataPoint>
  <cs:dataPoint3D>
    <cs:lnRef idx="0"/>
    <cs:fillRef idx="0">
      <cs:styleClr val="auto"/>
    </cs:fillRef>
    <cs:effectRef idx="0"/>
    <cs:fontRef idx="minor">
      <a:schemeClr val="tx1"/>
    </cs:fontRef>
    <cs:spPr>
      <a:gradFill>
        <a:gsLst>
          <a:gs pos="100000">
            <a:schemeClr val="phClr">
              <a:lumMod val="60000"/>
              <a:lumOff val="40000"/>
            </a:schemeClr>
          </a:gs>
          <a:gs pos="0">
            <a:schemeClr val="phClr"/>
          </a:gs>
        </a:gsLst>
        <a:lin ang="5400000" scaled="0"/>
      </a:gradFill>
      <a:ln w="50800">
        <a:solidFill>
          <a:schemeClr val="lt1"/>
        </a:solidFill>
      </a:ln>
    </cs:spPr>
  </cs:dataPoint3D>
  <cs:dataPointLine>
    <cs:lnRef idx="0">
      <cs:styleClr val="auto"/>
    </cs:lnRef>
    <cs:fillRef idx="0"/>
    <cs:effectRef idx="0"/>
    <cs:fontRef idx="minor">
      <a:schemeClr val="dk1"/>
    </cs:fontRef>
    <cs:spPr>
      <a:ln w="22225" cap="rnd">
        <a:solidFill>
          <a:schemeClr val="phClr"/>
        </a:solidFill>
        <a:round/>
      </a:ln>
    </cs:spPr>
  </cs:dataPointLine>
  <cs:dataPointMarker>
    <cs:lnRef idx="0">
      <cs:styleClr val="auto"/>
    </cs:lnRef>
    <cs:fillRef idx="0">
      <cs:styleClr val="auto"/>
    </cs:fillRef>
    <cs:effectRef idx="0"/>
    <cs:fontRef idx="minor">
      <a:schemeClr val="dk1"/>
    </cs:fontRef>
    <cs:spPr>
      <a:solidFill>
        <a:schemeClr val="lt1"/>
      </a:solidFill>
      <a:ln w="15875">
        <a:solidFill>
          <a:schemeClr val="phClr"/>
        </a:solidFill>
        <a:round/>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800" kern="1200"/>
  </cs:dataTable>
  <cs:downBar>
    <cs:lnRef idx="0"/>
    <cs:fillRef idx="0"/>
    <cs:effectRef idx="0"/>
    <cs:fontRef idx="minor">
      <a:schemeClr val="dk1"/>
    </cs:fontRef>
    <cs:spPr>
      <a:solidFill>
        <a:schemeClr val="dk1">
          <a:lumMod val="75000"/>
          <a:lumOff val="25000"/>
        </a:schemeClr>
      </a:solidFill>
      <a:ln w="9525" cap="flat" cmpd="sng" algn="ctr">
        <a:solidFill>
          <a:schemeClr val="dk1">
            <a:lumMod val="50000"/>
            <a:lumOff val="50000"/>
          </a:schemeClr>
        </a:solidFill>
        <a:round/>
      </a:ln>
    </cs:spPr>
  </cs:downBar>
  <cs:dropLine>
    <cs:lnRef idx="0"/>
    <cs:fillRef idx="0"/>
    <cs:effectRef idx="0"/>
    <cs:fontRef idx="minor">
      <a:schemeClr val="dk1"/>
    </cs:fontRef>
    <cs:spPr>
      <a:ln w="9525" cap="flat" cmpd="sng" algn="ctr">
        <a:solidFill>
          <a:schemeClr val="dk1">
            <a:lumMod val="35000"/>
            <a:lumOff val="65000"/>
          </a:schemeClr>
        </a:solidFill>
        <a:round/>
      </a:ln>
    </cs:spPr>
  </cs:dropLine>
  <cs:errorBar>
    <cs:lnRef idx="0"/>
    <cs:fillRef idx="0"/>
    <cs:effectRef idx="0"/>
    <cs:fontRef idx="minor">
      <a:schemeClr val="dk1"/>
    </cs:fontRef>
    <cs:spPr>
      <a:ln w="9525" cap="flat" cmpd="sng" algn="ctr">
        <a:solidFill>
          <a:schemeClr val="dk1">
            <a:lumMod val="50000"/>
            <a:lumOff val="50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dk1">
            <a:lumMod val="15000"/>
            <a:lumOff val="85000"/>
          </a:schemeClr>
        </a:solidFill>
        <a:round/>
      </a:ln>
    </cs:spPr>
  </cs:gridlineMajor>
  <cs:gridlineMinor>
    <cs:lnRef idx="0"/>
    <cs:fillRef idx="0"/>
    <cs:effectRef idx="0"/>
    <cs:fontRef idx="minor">
      <a:schemeClr val="dk1"/>
    </cs:fontRef>
    <cs:spPr>
      <a:ln w="9525" cap="flat" cmpd="sng" algn="ctr">
        <a:solidFill>
          <a:schemeClr val="dk1">
            <a:lumMod val="5000"/>
            <a:lumOff val="95000"/>
          </a:schemeClr>
        </a:solidFill>
        <a:round/>
      </a:ln>
    </cs:spPr>
  </cs:gridlineMinor>
  <cs:hiLoLine>
    <cs:lnRef idx="0"/>
    <cs:fillRef idx="0"/>
    <cs:effectRef idx="0"/>
    <cs:fontRef idx="minor">
      <a:schemeClr val="dk1"/>
    </cs:fontRef>
    <cs:spPr>
      <a:ln w="9525" cap="flat" cmpd="sng" algn="ctr">
        <a:solidFill>
          <a:schemeClr val="dk1">
            <a:lumMod val="35000"/>
            <a:lumOff val="65000"/>
          </a:schemeClr>
        </a:solidFill>
        <a:round/>
      </a:ln>
    </cs:spPr>
  </cs:hiLoLine>
  <cs:leaderLine>
    <cs:lnRef idx="0"/>
    <cs:fillRef idx="0"/>
    <cs:effectRef idx="0"/>
    <cs:fontRef idx="minor">
      <a:schemeClr val="dk1"/>
    </cs:fontRef>
    <cs:spPr>
      <a:ln w="9525" cap="flat" cmpd="sng" algn="ctr">
        <a:solidFill>
          <a:schemeClr val="dk1">
            <a:lumMod val="35000"/>
            <a:lumOff val="65000"/>
          </a:schemeClr>
        </a:solidFill>
        <a:round/>
      </a:ln>
    </cs:spPr>
  </cs:leaderLine>
  <cs:legend>
    <cs:lnRef idx="0"/>
    <cs:fillRef idx="0"/>
    <cs:effectRef idx="0"/>
    <cs:fontRef idx="minor">
      <a:schemeClr val="dk1">
        <a:lumMod val="65000"/>
        <a:lumOff val="35000"/>
      </a:schemeClr>
    </cs:fontRef>
    <cs:spPr>
      <a:solidFill>
        <a:schemeClr val="lt1">
          <a:alpha val="50000"/>
        </a:schemeClr>
      </a:solidFill>
    </cs:spPr>
    <cs:defRPr sz="900"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65000"/>
        <a:lumOff val="35000"/>
      </a:schemeClr>
    </cs:fontRef>
    <cs:defRPr sz="900" kern="1200"/>
  </cs:seriesAxis>
  <cs:seriesLine>
    <cs:lnRef idx="0"/>
    <cs:fillRef idx="0"/>
    <cs:effectRef idx="0"/>
    <cs:fontRef idx="minor">
      <a:schemeClr val="dk1"/>
    </cs:fontRef>
    <cs:spPr>
      <a:ln w="9525" cap="flat" cmpd="sng" algn="ctr">
        <a:solidFill>
          <a:schemeClr val="dk1">
            <a:lumMod val="35000"/>
            <a:lumOff val="65000"/>
          </a:schemeClr>
        </a:solidFill>
        <a:round/>
      </a:ln>
    </cs:spPr>
  </cs:seriesLine>
  <cs:title>
    <cs:lnRef idx="0"/>
    <cs:fillRef idx="0"/>
    <cs:effectRef idx="0"/>
    <cs:fontRef idx="major">
      <a:schemeClr val="dk1">
        <a:lumMod val="50000"/>
        <a:lumOff val="50000"/>
      </a:schemeClr>
    </cs:fontRef>
    <cs:defRPr sz="1600" b="1" kern="1200" spc="0" normalizeH="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65000"/>
        <a:lumOff val="35000"/>
      </a:schemeClr>
    </cs:fontRef>
    <cs:defRPr sz="900" kern="1200"/>
  </cs:trendlineLabel>
  <cs:upBar>
    <cs:lnRef idx="0"/>
    <cs:fillRef idx="0"/>
    <cs:effectRef idx="0"/>
    <cs:fontRef idx="minor">
      <a:schemeClr val="dk1"/>
    </cs:fontRef>
    <cs:spPr>
      <a:solidFill>
        <a:schemeClr val="lt1"/>
      </a:solidFill>
      <a:ln w="9525" cap="flat" cmpd="sng" algn="ctr">
        <a:solidFill>
          <a:schemeClr val="dk1">
            <a:lumMod val="50000"/>
            <a:lumOff val="50000"/>
          </a:schemeClr>
        </a:solidFill>
        <a:round/>
      </a:ln>
    </cs:spPr>
  </cs:upBar>
  <cs:valueAxis>
    <cs:lnRef idx="0"/>
    <cs:fillRef idx="0"/>
    <cs:effectRef idx="0"/>
    <cs:fontRef idx="minor">
      <a:schemeClr val="dk1">
        <a:lumMod val="65000"/>
        <a:lumOff val="35000"/>
      </a:schemeClr>
    </cs:fontRef>
    <cs:defRPr sz="900" kern="1200"/>
  </cs:valueAxis>
  <cs:wall>
    <cs:lnRef idx="0"/>
    <cs:fillRef idx="0"/>
    <cs:effectRef idx="0"/>
    <cs:fontRef idx="minor">
      <a:schemeClr val="dk1"/>
    </cs:fontRef>
  </cs:wall>
</cs:chartStyle>
</file>

<file path=ppt/charts/style18.xml><?xml version="1.0" encoding="utf-8"?>
<cs:chartStyle xmlns:cs="http://schemas.microsoft.com/office/drawing/2012/chartStyle" xmlns:a="http://schemas.openxmlformats.org/drawingml/2006/main" id="256">
  <cs:axisTitle>
    <cs:lnRef idx="0"/>
    <cs:fillRef idx="0"/>
    <cs:effectRef idx="0"/>
    <cs:fontRef idx="minor">
      <a:schemeClr val="dk1">
        <a:lumMod val="65000"/>
        <a:lumOff val="35000"/>
      </a:schemeClr>
    </cs:fontRef>
    <cs:defRPr sz="900" b="1" kern="1200"/>
  </cs:axisTitle>
  <cs:categoryAxis>
    <cs:lnRef idx="0"/>
    <cs:fillRef idx="0"/>
    <cs:effectRef idx="0"/>
    <cs:fontRef idx="minor">
      <a:schemeClr val="dk1">
        <a:lumMod val="65000"/>
        <a:lumOff val="35000"/>
      </a:schemeClr>
    </cs:fontRef>
    <cs:defRPr sz="900" kern="1200" cap="none" spc="0" normalizeH="0" baseline="0"/>
  </cs:categoryAxis>
  <cs:chartArea>
    <cs:lnRef idx="0"/>
    <cs:fillRef idx="0"/>
    <cs:effectRef idx="0"/>
    <cs:fontRef idx="minor">
      <a:schemeClr val="dk1"/>
    </cs:fontRef>
    <cs:spPr>
      <a:pattFill prst="dkDnDiag">
        <a:fgClr>
          <a:schemeClr val="lt1"/>
        </a:fgClr>
        <a:bgClr>
          <a:schemeClr val="dk1">
            <a:lumMod val="10000"/>
            <a:lumOff val="90000"/>
          </a:schemeClr>
        </a:bgClr>
      </a:pattFill>
      <a:ln w="9525" cap="flat" cmpd="sng" algn="ctr">
        <a:solidFill>
          <a:schemeClr val="dk1">
            <a:lumMod val="15000"/>
            <a:lumOff val="85000"/>
          </a:schemeClr>
        </a:solidFill>
        <a:round/>
      </a:ln>
    </cs:spPr>
    <cs:defRPr sz="900" kern="1200"/>
  </cs:chartArea>
  <cs:dataLabel>
    <cs:lnRef idx="0"/>
    <cs:fillRef idx="0"/>
    <cs:effectRef idx="0"/>
    <cs:fontRef idx="minor">
      <a:schemeClr val="dk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alpha val="75000"/>
        </a:schemeClr>
      </a:solidFill>
      <a:ln w="9525">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tx1"/>
    </cs:fontRef>
    <cs:spPr>
      <a:gradFill>
        <a:gsLst>
          <a:gs pos="100000">
            <a:schemeClr val="phClr">
              <a:lumMod val="60000"/>
              <a:lumOff val="40000"/>
            </a:schemeClr>
          </a:gs>
          <a:gs pos="0">
            <a:schemeClr val="phClr"/>
          </a:gs>
        </a:gsLst>
        <a:lin ang="5400000" scaled="0"/>
      </a:gradFill>
      <a:ln w="19050">
        <a:solidFill>
          <a:schemeClr val="lt1"/>
        </a:solidFill>
      </a:ln>
    </cs:spPr>
  </cs:dataPoint>
  <cs:dataPoint3D>
    <cs:lnRef idx="0"/>
    <cs:fillRef idx="0">
      <cs:styleClr val="auto"/>
    </cs:fillRef>
    <cs:effectRef idx="0"/>
    <cs:fontRef idx="minor">
      <a:schemeClr val="tx1"/>
    </cs:fontRef>
    <cs:spPr>
      <a:gradFill>
        <a:gsLst>
          <a:gs pos="100000">
            <a:schemeClr val="phClr">
              <a:lumMod val="60000"/>
              <a:lumOff val="40000"/>
            </a:schemeClr>
          </a:gs>
          <a:gs pos="0">
            <a:schemeClr val="phClr"/>
          </a:gs>
        </a:gsLst>
        <a:lin ang="5400000" scaled="0"/>
      </a:gradFill>
      <a:ln w="50800">
        <a:solidFill>
          <a:schemeClr val="lt1"/>
        </a:solidFill>
      </a:ln>
    </cs:spPr>
  </cs:dataPoint3D>
  <cs:dataPointLine>
    <cs:lnRef idx="0">
      <cs:styleClr val="auto"/>
    </cs:lnRef>
    <cs:fillRef idx="0"/>
    <cs:effectRef idx="0"/>
    <cs:fontRef idx="minor">
      <a:schemeClr val="dk1"/>
    </cs:fontRef>
    <cs:spPr>
      <a:ln w="22225" cap="rnd">
        <a:solidFill>
          <a:schemeClr val="phClr"/>
        </a:solidFill>
        <a:round/>
      </a:ln>
    </cs:spPr>
  </cs:dataPointLine>
  <cs:dataPointMarker>
    <cs:lnRef idx="0">
      <cs:styleClr val="auto"/>
    </cs:lnRef>
    <cs:fillRef idx="0">
      <cs:styleClr val="auto"/>
    </cs:fillRef>
    <cs:effectRef idx="0"/>
    <cs:fontRef idx="minor">
      <a:schemeClr val="dk1"/>
    </cs:fontRef>
    <cs:spPr>
      <a:solidFill>
        <a:schemeClr val="lt1"/>
      </a:solidFill>
      <a:ln w="15875">
        <a:solidFill>
          <a:schemeClr val="phClr"/>
        </a:solidFill>
        <a:round/>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800" kern="1200"/>
  </cs:dataTable>
  <cs:downBar>
    <cs:lnRef idx="0"/>
    <cs:fillRef idx="0"/>
    <cs:effectRef idx="0"/>
    <cs:fontRef idx="minor">
      <a:schemeClr val="dk1"/>
    </cs:fontRef>
    <cs:spPr>
      <a:solidFill>
        <a:schemeClr val="dk1">
          <a:lumMod val="75000"/>
          <a:lumOff val="25000"/>
        </a:schemeClr>
      </a:solidFill>
      <a:ln w="9525" cap="flat" cmpd="sng" algn="ctr">
        <a:solidFill>
          <a:schemeClr val="dk1">
            <a:lumMod val="50000"/>
            <a:lumOff val="50000"/>
          </a:schemeClr>
        </a:solidFill>
        <a:round/>
      </a:ln>
    </cs:spPr>
  </cs:downBar>
  <cs:dropLine>
    <cs:lnRef idx="0"/>
    <cs:fillRef idx="0"/>
    <cs:effectRef idx="0"/>
    <cs:fontRef idx="minor">
      <a:schemeClr val="dk1"/>
    </cs:fontRef>
    <cs:spPr>
      <a:ln w="9525" cap="flat" cmpd="sng" algn="ctr">
        <a:solidFill>
          <a:schemeClr val="dk1">
            <a:lumMod val="35000"/>
            <a:lumOff val="65000"/>
          </a:schemeClr>
        </a:solidFill>
        <a:round/>
      </a:ln>
    </cs:spPr>
  </cs:dropLine>
  <cs:errorBar>
    <cs:lnRef idx="0"/>
    <cs:fillRef idx="0"/>
    <cs:effectRef idx="0"/>
    <cs:fontRef idx="minor">
      <a:schemeClr val="dk1"/>
    </cs:fontRef>
    <cs:spPr>
      <a:ln w="9525" cap="flat" cmpd="sng" algn="ctr">
        <a:solidFill>
          <a:schemeClr val="dk1">
            <a:lumMod val="50000"/>
            <a:lumOff val="50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dk1">
            <a:lumMod val="15000"/>
            <a:lumOff val="85000"/>
          </a:schemeClr>
        </a:solidFill>
        <a:round/>
      </a:ln>
    </cs:spPr>
  </cs:gridlineMajor>
  <cs:gridlineMinor>
    <cs:lnRef idx="0"/>
    <cs:fillRef idx="0"/>
    <cs:effectRef idx="0"/>
    <cs:fontRef idx="minor">
      <a:schemeClr val="dk1"/>
    </cs:fontRef>
    <cs:spPr>
      <a:ln w="9525" cap="flat" cmpd="sng" algn="ctr">
        <a:solidFill>
          <a:schemeClr val="dk1">
            <a:lumMod val="5000"/>
            <a:lumOff val="95000"/>
          </a:schemeClr>
        </a:solidFill>
        <a:round/>
      </a:ln>
    </cs:spPr>
  </cs:gridlineMinor>
  <cs:hiLoLine>
    <cs:lnRef idx="0"/>
    <cs:fillRef idx="0"/>
    <cs:effectRef idx="0"/>
    <cs:fontRef idx="minor">
      <a:schemeClr val="dk1"/>
    </cs:fontRef>
    <cs:spPr>
      <a:ln w="9525" cap="flat" cmpd="sng" algn="ctr">
        <a:solidFill>
          <a:schemeClr val="dk1">
            <a:lumMod val="35000"/>
            <a:lumOff val="65000"/>
          </a:schemeClr>
        </a:solidFill>
        <a:round/>
      </a:ln>
    </cs:spPr>
  </cs:hiLoLine>
  <cs:leaderLine>
    <cs:lnRef idx="0"/>
    <cs:fillRef idx="0"/>
    <cs:effectRef idx="0"/>
    <cs:fontRef idx="minor">
      <a:schemeClr val="dk1"/>
    </cs:fontRef>
    <cs:spPr>
      <a:ln w="9525" cap="flat" cmpd="sng" algn="ctr">
        <a:solidFill>
          <a:schemeClr val="dk1">
            <a:lumMod val="35000"/>
            <a:lumOff val="65000"/>
          </a:schemeClr>
        </a:solidFill>
        <a:round/>
      </a:ln>
    </cs:spPr>
  </cs:leaderLine>
  <cs:legend>
    <cs:lnRef idx="0"/>
    <cs:fillRef idx="0"/>
    <cs:effectRef idx="0"/>
    <cs:fontRef idx="minor">
      <a:schemeClr val="dk1">
        <a:lumMod val="65000"/>
        <a:lumOff val="35000"/>
      </a:schemeClr>
    </cs:fontRef>
    <cs:spPr>
      <a:solidFill>
        <a:schemeClr val="lt1">
          <a:alpha val="50000"/>
        </a:schemeClr>
      </a:solidFill>
    </cs:spPr>
    <cs:defRPr sz="900"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65000"/>
        <a:lumOff val="35000"/>
      </a:schemeClr>
    </cs:fontRef>
    <cs:defRPr sz="900" kern="1200"/>
  </cs:seriesAxis>
  <cs:seriesLine>
    <cs:lnRef idx="0"/>
    <cs:fillRef idx="0"/>
    <cs:effectRef idx="0"/>
    <cs:fontRef idx="minor">
      <a:schemeClr val="dk1"/>
    </cs:fontRef>
    <cs:spPr>
      <a:ln w="9525" cap="flat" cmpd="sng" algn="ctr">
        <a:solidFill>
          <a:schemeClr val="dk1">
            <a:lumMod val="35000"/>
            <a:lumOff val="65000"/>
          </a:schemeClr>
        </a:solidFill>
        <a:round/>
      </a:ln>
    </cs:spPr>
  </cs:seriesLine>
  <cs:title>
    <cs:lnRef idx="0"/>
    <cs:fillRef idx="0"/>
    <cs:effectRef idx="0"/>
    <cs:fontRef idx="major">
      <a:schemeClr val="dk1">
        <a:lumMod val="50000"/>
        <a:lumOff val="50000"/>
      </a:schemeClr>
    </cs:fontRef>
    <cs:defRPr sz="1600" b="1" kern="1200" spc="0" normalizeH="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65000"/>
        <a:lumOff val="35000"/>
      </a:schemeClr>
    </cs:fontRef>
    <cs:defRPr sz="900" kern="1200"/>
  </cs:trendlineLabel>
  <cs:upBar>
    <cs:lnRef idx="0"/>
    <cs:fillRef idx="0"/>
    <cs:effectRef idx="0"/>
    <cs:fontRef idx="minor">
      <a:schemeClr val="dk1"/>
    </cs:fontRef>
    <cs:spPr>
      <a:solidFill>
        <a:schemeClr val="lt1"/>
      </a:solidFill>
      <a:ln w="9525" cap="flat" cmpd="sng" algn="ctr">
        <a:solidFill>
          <a:schemeClr val="dk1">
            <a:lumMod val="50000"/>
            <a:lumOff val="50000"/>
          </a:schemeClr>
        </a:solidFill>
        <a:round/>
      </a:ln>
    </cs:spPr>
  </cs:upBar>
  <cs:valueAxis>
    <cs:lnRef idx="0"/>
    <cs:fillRef idx="0"/>
    <cs:effectRef idx="0"/>
    <cs:fontRef idx="minor">
      <a:schemeClr val="dk1">
        <a:lumMod val="65000"/>
        <a:lumOff val="35000"/>
      </a:schemeClr>
    </cs:fontRef>
    <cs:defRPr sz="900" kern="1200"/>
  </cs:valueAxis>
  <cs:wall>
    <cs:lnRef idx="0"/>
    <cs:fillRef idx="0"/>
    <cs:effectRef idx="0"/>
    <cs:fontRef idx="minor">
      <a:schemeClr val="dk1"/>
    </cs:fontRef>
  </cs:wall>
</cs:chartStyle>
</file>

<file path=ppt/charts/style19.xml><?xml version="1.0" encoding="utf-8"?>
<cs:chartStyle xmlns:cs="http://schemas.microsoft.com/office/drawing/2012/chartStyle" xmlns:a="http://schemas.openxmlformats.org/drawingml/2006/main" id="256">
  <cs:axisTitle>
    <cs:lnRef idx="0"/>
    <cs:fillRef idx="0"/>
    <cs:effectRef idx="0"/>
    <cs:fontRef idx="minor">
      <a:schemeClr val="dk1">
        <a:lumMod val="65000"/>
        <a:lumOff val="35000"/>
      </a:schemeClr>
    </cs:fontRef>
    <cs:defRPr sz="1197" b="1" kern="1200"/>
  </cs:axisTitle>
  <cs:categoryAxis>
    <cs:lnRef idx="0"/>
    <cs:fillRef idx="0"/>
    <cs:effectRef idx="0"/>
    <cs:fontRef idx="minor">
      <a:schemeClr val="dk1">
        <a:lumMod val="65000"/>
        <a:lumOff val="35000"/>
      </a:schemeClr>
    </cs:fontRef>
    <cs:defRPr sz="1197" kern="1200" cap="none" spc="0" normalizeH="0" baseline="0"/>
  </cs:categoryAxis>
  <cs:chartArea>
    <cs:lnRef idx="0"/>
    <cs:fillRef idx="0"/>
    <cs:effectRef idx="0"/>
    <cs:fontRef idx="minor">
      <a:schemeClr val="dk1"/>
    </cs:fontRef>
    <cs:spPr>
      <a:pattFill prst="dkDnDiag">
        <a:fgClr>
          <a:schemeClr val="lt1"/>
        </a:fgClr>
        <a:bgClr>
          <a:schemeClr val="dk1">
            <a:lumMod val="10000"/>
            <a:lumOff val="90000"/>
          </a:schemeClr>
        </a:bgClr>
      </a:pattFill>
      <a:ln w="9525" cap="flat" cmpd="sng" algn="ctr">
        <a:solidFill>
          <a:schemeClr val="dk1">
            <a:lumMod val="15000"/>
            <a:lumOff val="85000"/>
          </a:schemeClr>
        </a:solidFill>
        <a:round/>
      </a:ln>
    </cs:spPr>
    <cs:defRPr sz="1197" kern="1200"/>
  </cs:chartArea>
  <cs:dataLabel>
    <cs:lnRef idx="0"/>
    <cs:fillRef idx="0"/>
    <cs:effectRef idx="0"/>
    <cs:fontRef idx="minor">
      <a:schemeClr val="dk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alpha val="75000"/>
        </a:schemeClr>
      </a:solidFill>
      <a:ln w="9525">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tx1"/>
    </cs:fontRef>
    <cs:spPr>
      <a:gradFill>
        <a:gsLst>
          <a:gs pos="100000">
            <a:schemeClr val="phClr">
              <a:lumMod val="60000"/>
              <a:lumOff val="40000"/>
            </a:schemeClr>
          </a:gs>
          <a:gs pos="0">
            <a:schemeClr val="phClr"/>
          </a:gs>
        </a:gsLst>
        <a:lin ang="5400000" scaled="0"/>
      </a:gradFill>
      <a:ln w="19050">
        <a:solidFill>
          <a:schemeClr val="lt1"/>
        </a:solidFill>
      </a:ln>
    </cs:spPr>
  </cs:dataPoint>
  <cs:dataPoint3D>
    <cs:lnRef idx="0"/>
    <cs:fillRef idx="0">
      <cs:styleClr val="auto"/>
    </cs:fillRef>
    <cs:effectRef idx="0"/>
    <cs:fontRef idx="minor">
      <a:schemeClr val="tx1"/>
    </cs:fontRef>
    <cs:spPr>
      <a:gradFill>
        <a:gsLst>
          <a:gs pos="100000">
            <a:schemeClr val="phClr">
              <a:lumMod val="60000"/>
              <a:lumOff val="40000"/>
            </a:schemeClr>
          </a:gs>
          <a:gs pos="0">
            <a:schemeClr val="phClr"/>
          </a:gs>
        </a:gsLst>
        <a:lin ang="5400000" scaled="0"/>
      </a:gradFill>
      <a:ln w="50800">
        <a:solidFill>
          <a:schemeClr val="lt1"/>
        </a:solidFill>
      </a:ln>
    </cs:spPr>
  </cs:dataPoint3D>
  <cs:dataPointLine>
    <cs:lnRef idx="0">
      <cs:styleClr val="auto"/>
    </cs:lnRef>
    <cs:fillRef idx="0"/>
    <cs:effectRef idx="0"/>
    <cs:fontRef idx="minor">
      <a:schemeClr val="dk1"/>
    </cs:fontRef>
    <cs:spPr>
      <a:ln w="22225" cap="rnd">
        <a:solidFill>
          <a:schemeClr val="phClr"/>
        </a:solidFill>
        <a:round/>
      </a:ln>
    </cs:spPr>
  </cs:dataPointLine>
  <cs:dataPointMarker>
    <cs:lnRef idx="0">
      <cs:styleClr val="auto"/>
    </cs:lnRef>
    <cs:fillRef idx="0">
      <cs:styleClr val="auto"/>
    </cs:fillRef>
    <cs:effectRef idx="0"/>
    <cs:fontRef idx="minor">
      <a:schemeClr val="dk1"/>
    </cs:fontRef>
    <cs:spPr>
      <a:solidFill>
        <a:schemeClr val="lt1"/>
      </a:solidFill>
      <a:ln w="15875">
        <a:solidFill>
          <a:schemeClr val="phClr"/>
        </a:solidFill>
        <a:round/>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1064" kern="1200"/>
  </cs:dataTable>
  <cs:downBar>
    <cs:lnRef idx="0"/>
    <cs:fillRef idx="0"/>
    <cs:effectRef idx="0"/>
    <cs:fontRef idx="minor">
      <a:schemeClr val="dk1"/>
    </cs:fontRef>
    <cs:spPr>
      <a:solidFill>
        <a:schemeClr val="dk1">
          <a:lumMod val="75000"/>
          <a:lumOff val="25000"/>
        </a:schemeClr>
      </a:solidFill>
      <a:ln w="9525" cap="flat" cmpd="sng" algn="ctr">
        <a:solidFill>
          <a:schemeClr val="dk1">
            <a:lumMod val="50000"/>
            <a:lumOff val="50000"/>
          </a:schemeClr>
        </a:solidFill>
        <a:round/>
      </a:ln>
    </cs:spPr>
  </cs:downBar>
  <cs:dropLine>
    <cs:lnRef idx="0"/>
    <cs:fillRef idx="0"/>
    <cs:effectRef idx="0"/>
    <cs:fontRef idx="minor">
      <a:schemeClr val="dk1"/>
    </cs:fontRef>
    <cs:spPr>
      <a:ln w="9525" cap="flat" cmpd="sng" algn="ctr">
        <a:solidFill>
          <a:schemeClr val="dk1">
            <a:lumMod val="35000"/>
            <a:lumOff val="65000"/>
          </a:schemeClr>
        </a:solidFill>
        <a:round/>
      </a:ln>
    </cs:spPr>
  </cs:dropLine>
  <cs:errorBar>
    <cs:lnRef idx="0"/>
    <cs:fillRef idx="0"/>
    <cs:effectRef idx="0"/>
    <cs:fontRef idx="minor">
      <a:schemeClr val="dk1"/>
    </cs:fontRef>
    <cs:spPr>
      <a:ln w="9525" cap="flat" cmpd="sng" algn="ctr">
        <a:solidFill>
          <a:schemeClr val="dk1">
            <a:lumMod val="50000"/>
            <a:lumOff val="50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dk1">
            <a:lumMod val="15000"/>
            <a:lumOff val="85000"/>
          </a:schemeClr>
        </a:solidFill>
        <a:round/>
      </a:ln>
    </cs:spPr>
  </cs:gridlineMajor>
  <cs:gridlineMinor>
    <cs:lnRef idx="0"/>
    <cs:fillRef idx="0"/>
    <cs:effectRef idx="0"/>
    <cs:fontRef idx="minor">
      <a:schemeClr val="dk1"/>
    </cs:fontRef>
    <cs:spPr>
      <a:ln w="9525" cap="flat" cmpd="sng" algn="ctr">
        <a:solidFill>
          <a:schemeClr val="dk1">
            <a:lumMod val="5000"/>
            <a:lumOff val="95000"/>
          </a:schemeClr>
        </a:solidFill>
        <a:round/>
      </a:ln>
    </cs:spPr>
  </cs:gridlineMinor>
  <cs:hiLoLine>
    <cs:lnRef idx="0"/>
    <cs:fillRef idx="0"/>
    <cs:effectRef idx="0"/>
    <cs:fontRef idx="minor">
      <a:schemeClr val="dk1"/>
    </cs:fontRef>
    <cs:spPr>
      <a:ln w="9525" cap="flat" cmpd="sng" algn="ctr">
        <a:solidFill>
          <a:schemeClr val="dk1">
            <a:lumMod val="35000"/>
            <a:lumOff val="65000"/>
          </a:schemeClr>
        </a:solidFill>
        <a:round/>
      </a:ln>
    </cs:spPr>
  </cs:hiLoLine>
  <cs:leaderLine>
    <cs:lnRef idx="0"/>
    <cs:fillRef idx="0"/>
    <cs:effectRef idx="0"/>
    <cs:fontRef idx="minor">
      <a:schemeClr val="dk1"/>
    </cs:fontRef>
    <cs:spPr>
      <a:ln w="9525" cap="flat" cmpd="sng" algn="ctr">
        <a:solidFill>
          <a:schemeClr val="dk1">
            <a:lumMod val="35000"/>
            <a:lumOff val="65000"/>
          </a:schemeClr>
        </a:solidFill>
        <a:round/>
      </a:ln>
    </cs:spPr>
  </cs:leaderLine>
  <cs:legend>
    <cs:lnRef idx="0"/>
    <cs:fillRef idx="0"/>
    <cs:effectRef idx="0"/>
    <cs:fontRef idx="minor">
      <a:schemeClr val="dk1">
        <a:lumMod val="65000"/>
        <a:lumOff val="35000"/>
      </a:schemeClr>
    </cs:fontRef>
    <cs:spPr>
      <a:solidFill>
        <a:schemeClr val="lt1">
          <a:alpha val="50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65000"/>
        <a:lumOff val="35000"/>
      </a:schemeClr>
    </cs:fontRef>
    <cs:defRPr sz="1197" kern="1200"/>
  </cs:seriesAxis>
  <cs:seriesLine>
    <cs:lnRef idx="0"/>
    <cs:fillRef idx="0"/>
    <cs:effectRef idx="0"/>
    <cs:fontRef idx="minor">
      <a:schemeClr val="dk1"/>
    </cs:fontRef>
    <cs:spPr>
      <a:ln w="9525" cap="flat" cmpd="sng" algn="ctr">
        <a:solidFill>
          <a:schemeClr val="dk1">
            <a:lumMod val="35000"/>
            <a:lumOff val="65000"/>
          </a:schemeClr>
        </a:solidFill>
        <a:round/>
      </a:ln>
    </cs:spPr>
  </cs:seriesLine>
  <cs:title>
    <cs:lnRef idx="0"/>
    <cs:fillRef idx="0"/>
    <cs:effectRef idx="0"/>
    <cs:fontRef idx="major">
      <a:schemeClr val="dk1">
        <a:lumMod val="50000"/>
        <a:lumOff val="50000"/>
      </a:schemeClr>
    </cs:fontRef>
    <cs:defRPr sz="2128" b="1" kern="1200" spc="0" normalizeH="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65000"/>
        <a:lumOff val="35000"/>
      </a:schemeClr>
    </cs:fontRef>
    <cs:defRPr sz="1197" kern="1200"/>
  </cs:trendlineLabel>
  <cs:upBar>
    <cs:lnRef idx="0"/>
    <cs:fillRef idx="0"/>
    <cs:effectRef idx="0"/>
    <cs:fontRef idx="minor">
      <a:schemeClr val="dk1"/>
    </cs:fontRef>
    <cs:spPr>
      <a:solidFill>
        <a:schemeClr val="lt1"/>
      </a:solidFill>
      <a:ln w="9525" cap="flat" cmpd="sng" algn="ctr">
        <a:solidFill>
          <a:schemeClr val="dk1">
            <a:lumMod val="50000"/>
            <a:lumOff val="50000"/>
          </a:schemeClr>
        </a:solidFill>
        <a:round/>
      </a:ln>
    </cs:spPr>
  </cs:upBar>
  <cs:valueAxis>
    <cs:lnRef idx="0"/>
    <cs:fillRef idx="0"/>
    <cs:effectRef idx="0"/>
    <cs:fontRef idx="minor">
      <a:schemeClr val="dk1">
        <a:lumMod val="65000"/>
        <a:lumOff val="35000"/>
      </a:schemeClr>
    </cs:fontRef>
    <cs:defRPr sz="1197" kern="1200"/>
  </cs:valueAxis>
  <cs:wall>
    <cs:lnRef idx="0"/>
    <cs:fillRef idx="0"/>
    <cs:effectRef idx="0"/>
    <cs:fontRef idx="minor">
      <a:schemeClr val="dk1"/>
    </cs:fontRef>
  </cs:wall>
</cs:chartStyle>
</file>

<file path=ppt/charts/style2.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56">
  <cs:axisTitle>
    <cs:lnRef idx="0"/>
    <cs:fillRef idx="0"/>
    <cs:effectRef idx="0"/>
    <cs:fontRef idx="minor">
      <a:schemeClr val="dk1">
        <a:lumMod val="65000"/>
        <a:lumOff val="35000"/>
      </a:schemeClr>
    </cs:fontRef>
    <cs:defRPr sz="1197" b="1" kern="1200"/>
  </cs:axisTitle>
  <cs:categoryAxis>
    <cs:lnRef idx="0"/>
    <cs:fillRef idx="0"/>
    <cs:effectRef idx="0"/>
    <cs:fontRef idx="minor">
      <a:schemeClr val="dk1">
        <a:lumMod val="65000"/>
        <a:lumOff val="35000"/>
      </a:schemeClr>
    </cs:fontRef>
    <cs:defRPr sz="1197" kern="1200" cap="none" spc="0" normalizeH="0" baseline="0"/>
  </cs:categoryAxis>
  <cs:chartArea>
    <cs:lnRef idx="0"/>
    <cs:fillRef idx="0"/>
    <cs:effectRef idx="0"/>
    <cs:fontRef idx="minor">
      <a:schemeClr val="dk1"/>
    </cs:fontRef>
    <cs:spPr>
      <a:pattFill prst="dkDnDiag">
        <a:fgClr>
          <a:schemeClr val="lt1"/>
        </a:fgClr>
        <a:bgClr>
          <a:schemeClr val="dk1">
            <a:lumMod val="10000"/>
            <a:lumOff val="90000"/>
          </a:schemeClr>
        </a:bgClr>
      </a:pattFill>
      <a:ln w="9525" cap="flat" cmpd="sng" algn="ctr">
        <a:solidFill>
          <a:schemeClr val="dk1">
            <a:lumMod val="15000"/>
            <a:lumOff val="85000"/>
          </a:schemeClr>
        </a:solidFill>
        <a:round/>
      </a:ln>
    </cs:spPr>
    <cs:defRPr sz="1197" kern="1200"/>
  </cs:chartArea>
  <cs:dataLabel>
    <cs:lnRef idx="0"/>
    <cs:fillRef idx="0"/>
    <cs:effectRef idx="0"/>
    <cs:fontRef idx="minor">
      <a:schemeClr val="dk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alpha val="75000"/>
        </a:schemeClr>
      </a:solidFill>
      <a:ln w="9525">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tx1"/>
    </cs:fontRef>
    <cs:spPr>
      <a:gradFill>
        <a:gsLst>
          <a:gs pos="100000">
            <a:schemeClr val="phClr">
              <a:lumMod val="60000"/>
              <a:lumOff val="40000"/>
            </a:schemeClr>
          </a:gs>
          <a:gs pos="0">
            <a:schemeClr val="phClr"/>
          </a:gs>
        </a:gsLst>
        <a:lin ang="5400000" scaled="0"/>
      </a:gradFill>
      <a:ln w="19050">
        <a:solidFill>
          <a:schemeClr val="lt1"/>
        </a:solidFill>
      </a:ln>
    </cs:spPr>
  </cs:dataPoint>
  <cs:dataPoint3D>
    <cs:lnRef idx="0"/>
    <cs:fillRef idx="0">
      <cs:styleClr val="auto"/>
    </cs:fillRef>
    <cs:effectRef idx="0"/>
    <cs:fontRef idx="minor">
      <a:schemeClr val="tx1"/>
    </cs:fontRef>
    <cs:spPr>
      <a:gradFill>
        <a:gsLst>
          <a:gs pos="100000">
            <a:schemeClr val="phClr">
              <a:lumMod val="60000"/>
              <a:lumOff val="40000"/>
            </a:schemeClr>
          </a:gs>
          <a:gs pos="0">
            <a:schemeClr val="phClr"/>
          </a:gs>
        </a:gsLst>
        <a:lin ang="5400000" scaled="0"/>
      </a:gradFill>
      <a:ln w="50800">
        <a:solidFill>
          <a:schemeClr val="lt1"/>
        </a:solidFill>
      </a:ln>
    </cs:spPr>
  </cs:dataPoint3D>
  <cs:dataPointLine>
    <cs:lnRef idx="0">
      <cs:styleClr val="auto"/>
    </cs:lnRef>
    <cs:fillRef idx="0"/>
    <cs:effectRef idx="0"/>
    <cs:fontRef idx="minor">
      <a:schemeClr val="dk1"/>
    </cs:fontRef>
    <cs:spPr>
      <a:ln w="22225" cap="rnd">
        <a:solidFill>
          <a:schemeClr val="phClr"/>
        </a:solidFill>
        <a:round/>
      </a:ln>
    </cs:spPr>
  </cs:dataPointLine>
  <cs:dataPointMarker>
    <cs:lnRef idx="0">
      <cs:styleClr val="auto"/>
    </cs:lnRef>
    <cs:fillRef idx="0">
      <cs:styleClr val="auto"/>
    </cs:fillRef>
    <cs:effectRef idx="0"/>
    <cs:fontRef idx="minor">
      <a:schemeClr val="dk1"/>
    </cs:fontRef>
    <cs:spPr>
      <a:solidFill>
        <a:schemeClr val="lt1"/>
      </a:solidFill>
      <a:ln w="15875">
        <a:solidFill>
          <a:schemeClr val="phClr"/>
        </a:solidFill>
        <a:round/>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1064" kern="1200"/>
  </cs:dataTable>
  <cs:downBar>
    <cs:lnRef idx="0"/>
    <cs:fillRef idx="0"/>
    <cs:effectRef idx="0"/>
    <cs:fontRef idx="minor">
      <a:schemeClr val="dk1"/>
    </cs:fontRef>
    <cs:spPr>
      <a:solidFill>
        <a:schemeClr val="dk1">
          <a:lumMod val="75000"/>
          <a:lumOff val="25000"/>
        </a:schemeClr>
      </a:solidFill>
      <a:ln w="9525" cap="flat" cmpd="sng" algn="ctr">
        <a:solidFill>
          <a:schemeClr val="dk1">
            <a:lumMod val="50000"/>
            <a:lumOff val="50000"/>
          </a:schemeClr>
        </a:solidFill>
        <a:round/>
      </a:ln>
    </cs:spPr>
  </cs:downBar>
  <cs:dropLine>
    <cs:lnRef idx="0"/>
    <cs:fillRef idx="0"/>
    <cs:effectRef idx="0"/>
    <cs:fontRef idx="minor">
      <a:schemeClr val="dk1"/>
    </cs:fontRef>
    <cs:spPr>
      <a:ln w="9525" cap="flat" cmpd="sng" algn="ctr">
        <a:solidFill>
          <a:schemeClr val="dk1">
            <a:lumMod val="35000"/>
            <a:lumOff val="65000"/>
          </a:schemeClr>
        </a:solidFill>
        <a:round/>
      </a:ln>
    </cs:spPr>
  </cs:dropLine>
  <cs:errorBar>
    <cs:lnRef idx="0"/>
    <cs:fillRef idx="0"/>
    <cs:effectRef idx="0"/>
    <cs:fontRef idx="minor">
      <a:schemeClr val="dk1"/>
    </cs:fontRef>
    <cs:spPr>
      <a:ln w="9525" cap="flat" cmpd="sng" algn="ctr">
        <a:solidFill>
          <a:schemeClr val="dk1">
            <a:lumMod val="50000"/>
            <a:lumOff val="50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dk1">
            <a:lumMod val="15000"/>
            <a:lumOff val="85000"/>
          </a:schemeClr>
        </a:solidFill>
        <a:round/>
      </a:ln>
    </cs:spPr>
  </cs:gridlineMajor>
  <cs:gridlineMinor>
    <cs:lnRef idx="0"/>
    <cs:fillRef idx="0"/>
    <cs:effectRef idx="0"/>
    <cs:fontRef idx="minor">
      <a:schemeClr val="dk1"/>
    </cs:fontRef>
    <cs:spPr>
      <a:ln w="9525" cap="flat" cmpd="sng" algn="ctr">
        <a:solidFill>
          <a:schemeClr val="dk1">
            <a:lumMod val="5000"/>
            <a:lumOff val="95000"/>
          </a:schemeClr>
        </a:solidFill>
        <a:round/>
      </a:ln>
    </cs:spPr>
  </cs:gridlineMinor>
  <cs:hiLoLine>
    <cs:lnRef idx="0"/>
    <cs:fillRef idx="0"/>
    <cs:effectRef idx="0"/>
    <cs:fontRef idx="minor">
      <a:schemeClr val="dk1"/>
    </cs:fontRef>
    <cs:spPr>
      <a:ln w="9525" cap="flat" cmpd="sng" algn="ctr">
        <a:solidFill>
          <a:schemeClr val="dk1">
            <a:lumMod val="35000"/>
            <a:lumOff val="65000"/>
          </a:schemeClr>
        </a:solidFill>
        <a:round/>
      </a:ln>
    </cs:spPr>
  </cs:hiLoLine>
  <cs:leaderLine>
    <cs:lnRef idx="0"/>
    <cs:fillRef idx="0"/>
    <cs:effectRef idx="0"/>
    <cs:fontRef idx="minor">
      <a:schemeClr val="dk1"/>
    </cs:fontRef>
    <cs:spPr>
      <a:ln w="9525" cap="flat" cmpd="sng" algn="ctr">
        <a:solidFill>
          <a:schemeClr val="dk1">
            <a:lumMod val="35000"/>
            <a:lumOff val="65000"/>
          </a:schemeClr>
        </a:solidFill>
        <a:round/>
      </a:ln>
    </cs:spPr>
  </cs:leaderLine>
  <cs:legend>
    <cs:lnRef idx="0"/>
    <cs:fillRef idx="0"/>
    <cs:effectRef idx="0"/>
    <cs:fontRef idx="minor">
      <a:schemeClr val="dk1">
        <a:lumMod val="65000"/>
        <a:lumOff val="35000"/>
      </a:schemeClr>
    </cs:fontRef>
    <cs:spPr>
      <a:solidFill>
        <a:schemeClr val="lt1">
          <a:alpha val="50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65000"/>
        <a:lumOff val="35000"/>
      </a:schemeClr>
    </cs:fontRef>
    <cs:defRPr sz="1197" kern="1200"/>
  </cs:seriesAxis>
  <cs:seriesLine>
    <cs:lnRef idx="0"/>
    <cs:fillRef idx="0"/>
    <cs:effectRef idx="0"/>
    <cs:fontRef idx="minor">
      <a:schemeClr val="dk1"/>
    </cs:fontRef>
    <cs:spPr>
      <a:ln w="9525" cap="flat" cmpd="sng" algn="ctr">
        <a:solidFill>
          <a:schemeClr val="dk1">
            <a:lumMod val="35000"/>
            <a:lumOff val="65000"/>
          </a:schemeClr>
        </a:solidFill>
        <a:round/>
      </a:ln>
    </cs:spPr>
  </cs:seriesLine>
  <cs:title>
    <cs:lnRef idx="0"/>
    <cs:fillRef idx="0"/>
    <cs:effectRef idx="0"/>
    <cs:fontRef idx="major">
      <a:schemeClr val="dk1">
        <a:lumMod val="50000"/>
        <a:lumOff val="50000"/>
      </a:schemeClr>
    </cs:fontRef>
    <cs:defRPr sz="2128" b="1" kern="1200" spc="0" normalizeH="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65000"/>
        <a:lumOff val="35000"/>
      </a:schemeClr>
    </cs:fontRef>
    <cs:defRPr sz="1197" kern="1200"/>
  </cs:trendlineLabel>
  <cs:upBar>
    <cs:lnRef idx="0"/>
    <cs:fillRef idx="0"/>
    <cs:effectRef idx="0"/>
    <cs:fontRef idx="minor">
      <a:schemeClr val="dk1"/>
    </cs:fontRef>
    <cs:spPr>
      <a:solidFill>
        <a:schemeClr val="lt1"/>
      </a:solidFill>
      <a:ln w="9525" cap="flat" cmpd="sng" algn="ctr">
        <a:solidFill>
          <a:schemeClr val="dk1">
            <a:lumMod val="50000"/>
            <a:lumOff val="50000"/>
          </a:schemeClr>
        </a:solidFill>
        <a:round/>
      </a:ln>
    </cs:spPr>
  </cs:upBar>
  <cs:valueAxis>
    <cs:lnRef idx="0"/>
    <cs:fillRef idx="0"/>
    <cs:effectRef idx="0"/>
    <cs:fontRef idx="minor">
      <a:schemeClr val="dk1">
        <a:lumMod val="65000"/>
        <a:lumOff val="35000"/>
      </a:schemeClr>
    </cs:fontRef>
    <cs:defRPr sz="1197" kern="1200"/>
  </cs:valueAxis>
  <cs:wall>
    <cs:lnRef idx="0"/>
    <cs:fillRef idx="0"/>
    <cs:effectRef idx="0"/>
    <cs:fontRef idx="minor">
      <a:schemeClr val="dk1"/>
    </cs:fontRef>
  </cs:wall>
</cs:chartStyle>
</file>

<file path=ppt/charts/style9.xml><?xml version="1.0" encoding="utf-8"?>
<cs:chartStyle xmlns:cs="http://schemas.microsoft.com/office/drawing/2012/chartStyle" xmlns:a="http://schemas.openxmlformats.org/drawingml/2006/main" id="256">
  <cs:axisTitle>
    <cs:lnRef idx="0"/>
    <cs:fillRef idx="0"/>
    <cs:effectRef idx="0"/>
    <cs:fontRef idx="minor">
      <a:schemeClr val="dk1">
        <a:lumMod val="65000"/>
        <a:lumOff val="35000"/>
      </a:schemeClr>
    </cs:fontRef>
    <cs:defRPr sz="1197" b="1" kern="1200"/>
  </cs:axisTitle>
  <cs:categoryAxis>
    <cs:lnRef idx="0"/>
    <cs:fillRef idx="0"/>
    <cs:effectRef idx="0"/>
    <cs:fontRef idx="minor">
      <a:schemeClr val="dk1">
        <a:lumMod val="65000"/>
        <a:lumOff val="35000"/>
      </a:schemeClr>
    </cs:fontRef>
    <cs:defRPr sz="1197" kern="1200" cap="none" spc="0" normalizeH="0" baseline="0"/>
  </cs:categoryAxis>
  <cs:chartArea>
    <cs:lnRef idx="0"/>
    <cs:fillRef idx="0"/>
    <cs:effectRef idx="0"/>
    <cs:fontRef idx="minor">
      <a:schemeClr val="dk1"/>
    </cs:fontRef>
    <cs:spPr>
      <a:pattFill prst="dkDnDiag">
        <a:fgClr>
          <a:schemeClr val="lt1"/>
        </a:fgClr>
        <a:bgClr>
          <a:schemeClr val="dk1">
            <a:lumMod val="10000"/>
            <a:lumOff val="90000"/>
          </a:schemeClr>
        </a:bgClr>
      </a:pattFill>
      <a:ln w="9525" cap="flat" cmpd="sng" algn="ctr">
        <a:solidFill>
          <a:schemeClr val="dk1">
            <a:lumMod val="15000"/>
            <a:lumOff val="85000"/>
          </a:schemeClr>
        </a:solidFill>
        <a:round/>
      </a:ln>
    </cs:spPr>
    <cs:defRPr sz="1197" kern="1200"/>
  </cs:chartArea>
  <cs:dataLabel>
    <cs:lnRef idx="0"/>
    <cs:fillRef idx="0"/>
    <cs:effectRef idx="0"/>
    <cs:fontRef idx="minor">
      <a:schemeClr val="dk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alpha val="75000"/>
        </a:schemeClr>
      </a:solidFill>
      <a:ln w="9525">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tx1"/>
    </cs:fontRef>
    <cs:spPr>
      <a:gradFill>
        <a:gsLst>
          <a:gs pos="100000">
            <a:schemeClr val="phClr">
              <a:lumMod val="60000"/>
              <a:lumOff val="40000"/>
            </a:schemeClr>
          </a:gs>
          <a:gs pos="0">
            <a:schemeClr val="phClr"/>
          </a:gs>
        </a:gsLst>
        <a:lin ang="5400000" scaled="0"/>
      </a:gradFill>
      <a:ln w="19050">
        <a:solidFill>
          <a:schemeClr val="lt1"/>
        </a:solidFill>
      </a:ln>
    </cs:spPr>
  </cs:dataPoint>
  <cs:dataPoint3D>
    <cs:lnRef idx="0"/>
    <cs:fillRef idx="0">
      <cs:styleClr val="auto"/>
    </cs:fillRef>
    <cs:effectRef idx="0"/>
    <cs:fontRef idx="minor">
      <a:schemeClr val="tx1"/>
    </cs:fontRef>
    <cs:spPr>
      <a:gradFill>
        <a:gsLst>
          <a:gs pos="100000">
            <a:schemeClr val="phClr">
              <a:lumMod val="60000"/>
              <a:lumOff val="40000"/>
            </a:schemeClr>
          </a:gs>
          <a:gs pos="0">
            <a:schemeClr val="phClr"/>
          </a:gs>
        </a:gsLst>
        <a:lin ang="5400000" scaled="0"/>
      </a:gradFill>
      <a:ln w="50800">
        <a:solidFill>
          <a:schemeClr val="lt1"/>
        </a:solidFill>
      </a:ln>
    </cs:spPr>
  </cs:dataPoint3D>
  <cs:dataPointLine>
    <cs:lnRef idx="0">
      <cs:styleClr val="auto"/>
    </cs:lnRef>
    <cs:fillRef idx="0"/>
    <cs:effectRef idx="0"/>
    <cs:fontRef idx="minor">
      <a:schemeClr val="dk1"/>
    </cs:fontRef>
    <cs:spPr>
      <a:ln w="22225" cap="rnd">
        <a:solidFill>
          <a:schemeClr val="phClr"/>
        </a:solidFill>
        <a:round/>
      </a:ln>
    </cs:spPr>
  </cs:dataPointLine>
  <cs:dataPointMarker>
    <cs:lnRef idx="0">
      <cs:styleClr val="auto"/>
    </cs:lnRef>
    <cs:fillRef idx="0">
      <cs:styleClr val="auto"/>
    </cs:fillRef>
    <cs:effectRef idx="0"/>
    <cs:fontRef idx="minor">
      <a:schemeClr val="dk1"/>
    </cs:fontRef>
    <cs:spPr>
      <a:solidFill>
        <a:schemeClr val="lt1"/>
      </a:solidFill>
      <a:ln w="15875">
        <a:solidFill>
          <a:schemeClr val="phClr"/>
        </a:solidFill>
        <a:round/>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1064" kern="1200"/>
  </cs:dataTable>
  <cs:downBar>
    <cs:lnRef idx="0"/>
    <cs:fillRef idx="0"/>
    <cs:effectRef idx="0"/>
    <cs:fontRef idx="minor">
      <a:schemeClr val="dk1"/>
    </cs:fontRef>
    <cs:spPr>
      <a:solidFill>
        <a:schemeClr val="dk1">
          <a:lumMod val="75000"/>
          <a:lumOff val="25000"/>
        </a:schemeClr>
      </a:solidFill>
      <a:ln w="9525" cap="flat" cmpd="sng" algn="ctr">
        <a:solidFill>
          <a:schemeClr val="dk1">
            <a:lumMod val="50000"/>
            <a:lumOff val="50000"/>
          </a:schemeClr>
        </a:solidFill>
        <a:round/>
      </a:ln>
    </cs:spPr>
  </cs:downBar>
  <cs:dropLine>
    <cs:lnRef idx="0"/>
    <cs:fillRef idx="0"/>
    <cs:effectRef idx="0"/>
    <cs:fontRef idx="minor">
      <a:schemeClr val="dk1"/>
    </cs:fontRef>
    <cs:spPr>
      <a:ln w="9525" cap="flat" cmpd="sng" algn="ctr">
        <a:solidFill>
          <a:schemeClr val="dk1">
            <a:lumMod val="35000"/>
            <a:lumOff val="65000"/>
          </a:schemeClr>
        </a:solidFill>
        <a:round/>
      </a:ln>
    </cs:spPr>
  </cs:dropLine>
  <cs:errorBar>
    <cs:lnRef idx="0"/>
    <cs:fillRef idx="0"/>
    <cs:effectRef idx="0"/>
    <cs:fontRef idx="minor">
      <a:schemeClr val="dk1"/>
    </cs:fontRef>
    <cs:spPr>
      <a:ln w="9525" cap="flat" cmpd="sng" algn="ctr">
        <a:solidFill>
          <a:schemeClr val="dk1">
            <a:lumMod val="50000"/>
            <a:lumOff val="50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dk1">
            <a:lumMod val="15000"/>
            <a:lumOff val="85000"/>
          </a:schemeClr>
        </a:solidFill>
        <a:round/>
      </a:ln>
    </cs:spPr>
  </cs:gridlineMajor>
  <cs:gridlineMinor>
    <cs:lnRef idx="0"/>
    <cs:fillRef idx="0"/>
    <cs:effectRef idx="0"/>
    <cs:fontRef idx="minor">
      <a:schemeClr val="dk1"/>
    </cs:fontRef>
    <cs:spPr>
      <a:ln w="9525" cap="flat" cmpd="sng" algn="ctr">
        <a:solidFill>
          <a:schemeClr val="dk1">
            <a:lumMod val="5000"/>
            <a:lumOff val="95000"/>
          </a:schemeClr>
        </a:solidFill>
        <a:round/>
      </a:ln>
    </cs:spPr>
  </cs:gridlineMinor>
  <cs:hiLoLine>
    <cs:lnRef idx="0"/>
    <cs:fillRef idx="0"/>
    <cs:effectRef idx="0"/>
    <cs:fontRef idx="minor">
      <a:schemeClr val="dk1"/>
    </cs:fontRef>
    <cs:spPr>
      <a:ln w="9525" cap="flat" cmpd="sng" algn="ctr">
        <a:solidFill>
          <a:schemeClr val="dk1">
            <a:lumMod val="35000"/>
            <a:lumOff val="65000"/>
          </a:schemeClr>
        </a:solidFill>
        <a:round/>
      </a:ln>
    </cs:spPr>
  </cs:hiLoLine>
  <cs:leaderLine>
    <cs:lnRef idx="0"/>
    <cs:fillRef idx="0"/>
    <cs:effectRef idx="0"/>
    <cs:fontRef idx="minor">
      <a:schemeClr val="dk1"/>
    </cs:fontRef>
    <cs:spPr>
      <a:ln w="9525" cap="flat" cmpd="sng" algn="ctr">
        <a:solidFill>
          <a:schemeClr val="dk1">
            <a:lumMod val="35000"/>
            <a:lumOff val="65000"/>
          </a:schemeClr>
        </a:solidFill>
        <a:round/>
      </a:ln>
    </cs:spPr>
  </cs:leaderLine>
  <cs:legend>
    <cs:lnRef idx="0"/>
    <cs:fillRef idx="0"/>
    <cs:effectRef idx="0"/>
    <cs:fontRef idx="minor">
      <a:schemeClr val="dk1">
        <a:lumMod val="65000"/>
        <a:lumOff val="35000"/>
      </a:schemeClr>
    </cs:fontRef>
    <cs:spPr>
      <a:solidFill>
        <a:schemeClr val="lt1">
          <a:alpha val="50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65000"/>
        <a:lumOff val="35000"/>
      </a:schemeClr>
    </cs:fontRef>
    <cs:defRPr sz="1197" kern="1200"/>
  </cs:seriesAxis>
  <cs:seriesLine>
    <cs:lnRef idx="0"/>
    <cs:fillRef idx="0"/>
    <cs:effectRef idx="0"/>
    <cs:fontRef idx="minor">
      <a:schemeClr val="dk1"/>
    </cs:fontRef>
    <cs:spPr>
      <a:ln w="9525" cap="flat" cmpd="sng" algn="ctr">
        <a:solidFill>
          <a:schemeClr val="dk1">
            <a:lumMod val="35000"/>
            <a:lumOff val="65000"/>
          </a:schemeClr>
        </a:solidFill>
        <a:round/>
      </a:ln>
    </cs:spPr>
  </cs:seriesLine>
  <cs:title>
    <cs:lnRef idx="0"/>
    <cs:fillRef idx="0"/>
    <cs:effectRef idx="0"/>
    <cs:fontRef idx="major">
      <a:schemeClr val="dk1">
        <a:lumMod val="50000"/>
        <a:lumOff val="50000"/>
      </a:schemeClr>
    </cs:fontRef>
    <cs:defRPr sz="2128" b="1" kern="1200" spc="0" normalizeH="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65000"/>
        <a:lumOff val="35000"/>
      </a:schemeClr>
    </cs:fontRef>
    <cs:defRPr sz="1197" kern="1200"/>
  </cs:trendlineLabel>
  <cs:upBar>
    <cs:lnRef idx="0"/>
    <cs:fillRef idx="0"/>
    <cs:effectRef idx="0"/>
    <cs:fontRef idx="minor">
      <a:schemeClr val="dk1"/>
    </cs:fontRef>
    <cs:spPr>
      <a:solidFill>
        <a:schemeClr val="lt1"/>
      </a:solidFill>
      <a:ln w="9525" cap="flat" cmpd="sng" algn="ctr">
        <a:solidFill>
          <a:schemeClr val="dk1">
            <a:lumMod val="50000"/>
            <a:lumOff val="50000"/>
          </a:schemeClr>
        </a:solidFill>
        <a:round/>
      </a:ln>
    </cs:spPr>
  </cs:upBar>
  <cs:valueAxis>
    <cs:lnRef idx="0"/>
    <cs:fillRef idx="0"/>
    <cs:effectRef idx="0"/>
    <cs:fontRef idx="minor">
      <a:schemeClr val="dk1">
        <a:lumMod val="65000"/>
        <a:lumOff val="35000"/>
      </a:schemeClr>
    </cs:fontRef>
    <cs:defRPr sz="1197" kern="1200"/>
  </cs:valueAxis>
  <cs:wall>
    <cs:lnRef idx="0"/>
    <cs:fillRef idx="0"/>
    <cs:effectRef idx="0"/>
    <cs:fontRef idx="minor">
      <a:schemeClr val="dk1"/>
    </cs:fontRef>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4D1F195-A61B-4E92-A2FE-C1A547B3634B}" type="datetimeFigureOut">
              <a:rPr lang="en-GB" smtClean="0"/>
              <a:t>09/04/2018</a:t>
            </a:fld>
            <a:endParaRPr lang="en-GB"/>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0993ED1-DA02-49A8-867E-F213E5142807}" type="slidenum">
              <a:rPr lang="en-GB" smtClean="0"/>
              <a:t>‹#›</a:t>
            </a:fld>
            <a:endParaRPr lang="en-GB"/>
          </a:p>
        </p:txBody>
      </p:sp>
    </p:spTree>
    <p:extLst>
      <p:ext uri="{BB962C8B-B14F-4D97-AF65-F5344CB8AC3E}">
        <p14:creationId xmlns:p14="http://schemas.microsoft.com/office/powerpoint/2010/main" val="232548448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A0993ED1-DA02-49A8-867E-F213E5142807}" type="slidenum">
              <a:rPr lang="en-GB" smtClean="0"/>
              <a:t>14</a:t>
            </a:fld>
            <a:endParaRPr lang="en-GB"/>
          </a:p>
        </p:txBody>
      </p:sp>
    </p:spTree>
    <p:extLst>
      <p:ext uri="{BB962C8B-B14F-4D97-AF65-F5344CB8AC3E}">
        <p14:creationId xmlns:p14="http://schemas.microsoft.com/office/powerpoint/2010/main" val="240474572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A0993ED1-DA02-49A8-867E-F213E5142807}" type="slidenum">
              <a:rPr lang="en-GB" smtClean="0"/>
              <a:t>18</a:t>
            </a:fld>
            <a:endParaRPr lang="en-GB"/>
          </a:p>
        </p:txBody>
      </p:sp>
    </p:spTree>
    <p:extLst>
      <p:ext uri="{BB962C8B-B14F-4D97-AF65-F5344CB8AC3E}">
        <p14:creationId xmlns:p14="http://schemas.microsoft.com/office/powerpoint/2010/main" val="260526465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451DEABC-D766-4322-8E78-B830FAE35C72}" type="datetime4">
              <a:rPr lang="en-US" smtClean="0"/>
              <a:pPr/>
              <a:t>April 9, 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38DF745-7D3F-47F4-83A3-874385CFAA69}" type="slidenum">
              <a:rPr lang="en-US" smtClean="0"/>
              <a:pPr/>
              <a:t>‹#›</a:t>
            </a:fld>
            <a:endParaRPr lang="en-US" dirty="0"/>
          </a:p>
        </p:txBody>
      </p:sp>
    </p:spTree>
    <p:extLst>
      <p:ext uri="{BB962C8B-B14F-4D97-AF65-F5344CB8AC3E}">
        <p14:creationId xmlns:p14="http://schemas.microsoft.com/office/powerpoint/2010/main" val="23179392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F3131F9E-604E-4343-9F29-EF72E8231CAD}" type="datetime4">
              <a:rPr lang="en-US" smtClean="0"/>
              <a:pPr/>
              <a:t>April 9, 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8DF745-7D3F-47F4-83A3-874385CFAA69}" type="slidenum">
              <a:rPr lang="en-US" smtClean="0"/>
              <a:pPr/>
              <a:t>‹#›</a:t>
            </a:fld>
            <a:endParaRPr lang="en-US"/>
          </a:p>
        </p:txBody>
      </p:sp>
    </p:spTree>
    <p:extLst>
      <p:ext uri="{BB962C8B-B14F-4D97-AF65-F5344CB8AC3E}">
        <p14:creationId xmlns:p14="http://schemas.microsoft.com/office/powerpoint/2010/main" val="39892711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34A8E1CE-37F8-4102-8DF9-852A0A51F293}" type="datetime4">
              <a:rPr lang="en-US" smtClean="0"/>
              <a:pPr/>
              <a:t>April 9, 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8DF745-7D3F-47F4-83A3-874385CFAA69}" type="slidenum">
              <a:rPr lang="en-US" smtClean="0"/>
              <a:pPr/>
              <a:t>‹#›</a:t>
            </a:fld>
            <a:endParaRPr lang="en-US"/>
          </a:p>
        </p:txBody>
      </p:sp>
    </p:spTree>
    <p:extLst>
      <p:ext uri="{BB962C8B-B14F-4D97-AF65-F5344CB8AC3E}">
        <p14:creationId xmlns:p14="http://schemas.microsoft.com/office/powerpoint/2010/main" val="23182714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93333F43-3E86-47E4-BFBB-2476D384E1C6}" type="datetime4">
              <a:rPr lang="en-US" smtClean="0"/>
              <a:pPr/>
              <a:t>April 9, 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8DF745-7D3F-47F4-83A3-874385CFAA69}" type="slidenum">
              <a:rPr lang="en-US" smtClean="0"/>
              <a:pPr/>
              <a:t>‹#›</a:t>
            </a:fld>
            <a:endParaRPr lang="en-US"/>
          </a:p>
        </p:txBody>
      </p:sp>
    </p:spTree>
    <p:extLst>
      <p:ext uri="{BB962C8B-B14F-4D97-AF65-F5344CB8AC3E}">
        <p14:creationId xmlns:p14="http://schemas.microsoft.com/office/powerpoint/2010/main" val="38161377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51663BA-01FC-4367-B6F3-ABB2645D55F1}" type="datetime4">
              <a:rPr lang="en-US" smtClean="0"/>
              <a:pPr/>
              <a:t>April 9, 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38DF745-7D3F-47F4-83A3-874385CFAA69}" type="slidenum">
              <a:rPr lang="en-US" smtClean="0"/>
              <a:pPr/>
              <a:t>‹#›</a:t>
            </a:fld>
            <a:endParaRPr lang="en-US" dirty="0"/>
          </a:p>
        </p:txBody>
      </p:sp>
    </p:spTree>
    <p:extLst>
      <p:ext uri="{BB962C8B-B14F-4D97-AF65-F5344CB8AC3E}">
        <p14:creationId xmlns:p14="http://schemas.microsoft.com/office/powerpoint/2010/main" val="13861196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79B19C71-EC74-44AF-B27E-FC7DC3C3A61D}" type="datetime4">
              <a:rPr lang="en-US" smtClean="0"/>
              <a:pPr/>
              <a:t>April 9, 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38DF745-7D3F-47F4-83A3-874385CFAA69}" type="slidenum">
              <a:rPr lang="en-US" smtClean="0"/>
              <a:pPr/>
              <a:t>‹#›</a:t>
            </a:fld>
            <a:endParaRPr lang="en-US"/>
          </a:p>
        </p:txBody>
      </p:sp>
    </p:spTree>
    <p:extLst>
      <p:ext uri="{BB962C8B-B14F-4D97-AF65-F5344CB8AC3E}">
        <p14:creationId xmlns:p14="http://schemas.microsoft.com/office/powerpoint/2010/main" val="14984355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6A5CDA29-3CBE-48EA-92AE-A996835462BA}" type="datetime4">
              <a:rPr lang="en-US" smtClean="0"/>
              <a:pPr/>
              <a:t>April 9, 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38DF745-7D3F-47F4-83A3-874385CFAA69}" type="slidenum">
              <a:rPr lang="en-US" smtClean="0"/>
              <a:pPr/>
              <a:t>‹#›</a:t>
            </a:fld>
            <a:endParaRPr lang="en-US"/>
          </a:p>
        </p:txBody>
      </p:sp>
    </p:spTree>
    <p:extLst>
      <p:ext uri="{BB962C8B-B14F-4D97-AF65-F5344CB8AC3E}">
        <p14:creationId xmlns:p14="http://schemas.microsoft.com/office/powerpoint/2010/main" val="27980230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E29EC054-3869-4501-B163-1BBFDE8DCE04}" type="datetime4">
              <a:rPr lang="en-US" smtClean="0"/>
              <a:pPr/>
              <a:t>April 9, 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38DF745-7D3F-47F4-83A3-874385CFAA69}" type="slidenum">
              <a:rPr lang="en-US" smtClean="0"/>
              <a:pPr/>
              <a:t>‹#›</a:t>
            </a:fld>
            <a:endParaRPr lang="en-US"/>
          </a:p>
        </p:txBody>
      </p:sp>
    </p:spTree>
    <p:extLst>
      <p:ext uri="{BB962C8B-B14F-4D97-AF65-F5344CB8AC3E}">
        <p14:creationId xmlns:p14="http://schemas.microsoft.com/office/powerpoint/2010/main" val="14978952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A63D831-56C1-49CF-8EF7-8B9A98402BCD}" type="datetime4">
              <a:rPr lang="en-US" smtClean="0"/>
              <a:pPr/>
              <a:t>April 9, 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38DF745-7D3F-47F4-83A3-874385CFAA69}" type="slidenum">
              <a:rPr lang="en-US" smtClean="0"/>
              <a:pPr/>
              <a:t>‹#›</a:t>
            </a:fld>
            <a:endParaRPr lang="en-US"/>
          </a:p>
        </p:txBody>
      </p:sp>
    </p:spTree>
    <p:extLst>
      <p:ext uri="{BB962C8B-B14F-4D97-AF65-F5344CB8AC3E}">
        <p14:creationId xmlns:p14="http://schemas.microsoft.com/office/powerpoint/2010/main" val="20813177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EAD5615-7F4F-4584-84D5-CC95918C321F}" type="datetime4">
              <a:rPr lang="en-US" smtClean="0"/>
              <a:pPr/>
              <a:t>April 9, 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38DF745-7D3F-47F4-83A3-874385CFAA69}" type="slidenum">
              <a:rPr lang="en-US" smtClean="0"/>
              <a:pPr/>
              <a:t>‹#›</a:t>
            </a:fld>
            <a:endParaRPr lang="en-US"/>
          </a:p>
        </p:txBody>
      </p:sp>
    </p:spTree>
    <p:extLst>
      <p:ext uri="{BB962C8B-B14F-4D97-AF65-F5344CB8AC3E}">
        <p14:creationId xmlns:p14="http://schemas.microsoft.com/office/powerpoint/2010/main" val="32945949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6EEA923-9BEE-48CE-9F28-5B525F399BAD}" type="datetime4">
              <a:rPr lang="en-US" smtClean="0"/>
              <a:pPr/>
              <a:t>April 9, 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38DF745-7D3F-47F4-83A3-874385CFAA69}" type="slidenum">
              <a:rPr lang="en-US" smtClean="0"/>
              <a:pPr/>
              <a:t>‹#›</a:t>
            </a:fld>
            <a:endParaRPr lang="en-US" dirty="0"/>
          </a:p>
        </p:txBody>
      </p:sp>
    </p:spTree>
    <p:extLst>
      <p:ext uri="{BB962C8B-B14F-4D97-AF65-F5344CB8AC3E}">
        <p14:creationId xmlns:p14="http://schemas.microsoft.com/office/powerpoint/2010/main" val="37667063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7D0EFEE-2756-4A20-BF2A-63F0A94F99AC}" type="datetime4">
              <a:rPr lang="en-US" smtClean="0"/>
              <a:pPr/>
              <a:t>April 9, 2018</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8DF745-7D3F-47F4-83A3-874385CFAA69}" type="slidenum">
              <a:rPr lang="en-US" smtClean="0"/>
              <a:pPr/>
              <a:t>‹#›</a:t>
            </a:fld>
            <a:endParaRPr lang="en-US" dirty="0"/>
          </a:p>
        </p:txBody>
      </p:sp>
    </p:spTree>
    <p:extLst>
      <p:ext uri="{BB962C8B-B14F-4D97-AF65-F5344CB8AC3E}">
        <p14:creationId xmlns:p14="http://schemas.microsoft.com/office/powerpoint/2010/main" val="1406587766"/>
      </p:ext>
    </p:extLst>
  </p:cSld>
  <p:clrMap bg1="lt1" tx1="dk1" bg2="lt2" tx2="dk2" accent1="accent1" accent2="accent2" accent3="accent3" accent4="accent4" accent5="accent5" accent6="accent6" hlink="hlink" folHlink="folHlink"/>
  <p:sldLayoutIdLst>
    <p:sldLayoutId id="2147483937" r:id="rId1"/>
    <p:sldLayoutId id="2147483938" r:id="rId2"/>
    <p:sldLayoutId id="2147483939" r:id="rId3"/>
    <p:sldLayoutId id="2147483940" r:id="rId4"/>
    <p:sldLayoutId id="2147483941" r:id="rId5"/>
    <p:sldLayoutId id="2147483942" r:id="rId6"/>
    <p:sldLayoutId id="2147483943" r:id="rId7"/>
    <p:sldLayoutId id="2147483944" r:id="rId8"/>
    <p:sldLayoutId id="2147483945" r:id="rId9"/>
    <p:sldLayoutId id="2147483946" r:id="rId10"/>
    <p:sldLayoutId id="2147483947"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chart" Target="../charts/chart6.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chart" Target="../charts/chart9.xml"/><Relationship Id="rId4" Type="http://schemas.openxmlformats.org/officeDocument/2006/relationships/chart" Target="../charts/chart8.xml"/></Relationships>
</file>

<file path=ppt/slides/_rels/slide15.xml.rels><?xml version="1.0" encoding="UTF-8" standalone="yes"?>
<Relationships xmlns="http://schemas.openxmlformats.org/package/2006/relationships"><Relationship Id="rId3" Type="http://schemas.openxmlformats.org/officeDocument/2006/relationships/chart" Target="../charts/chart11.xml"/><Relationship Id="rId2" Type="http://schemas.openxmlformats.org/officeDocument/2006/relationships/chart" Target="../charts/chart10.xml"/><Relationship Id="rId1" Type="http://schemas.openxmlformats.org/officeDocument/2006/relationships/slideLayout" Target="../slideLayouts/slideLayout2.xml"/><Relationship Id="rId4" Type="http://schemas.openxmlformats.org/officeDocument/2006/relationships/chart" Target="../charts/chart12.xml"/></Relationships>
</file>

<file path=ppt/slides/_rels/slide16.xml.rels><?xml version="1.0" encoding="UTF-8" standalone="yes"?>
<Relationships xmlns="http://schemas.openxmlformats.org/package/2006/relationships"><Relationship Id="rId3" Type="http://schemas.openxmlformats.org/officeDocument/2006/relationships/chart" Target="../charts/chart14.xml"/><Relationship Id="rId2" Type="http://schemas.openxmlformats.org/officeDocument/2006/relationships/chart" Target="../charts/chart13.xml"/><Relationship Id="rId1" Type="http://schemas.openxmlformats.org/officeDocument/2006/relationships/slideLayout" Target="../slideLayouts/slideLayout2.xml"/><Relationship Id="rId4" Type="http://schemas.openxmlformats.org/officeDocument/2006/relationships/chart" Target="../charts/chart15.xml"/></Relationships>
</file>

<file path=ppt/slides/_rels/slide17.xml.rels><?xml version="1.0" encoding="UTF-8" standalone="yes"?>
<Relationships xmlns="http://schemas.openxmlformats.org/package/2006/relationships"><Relationship Id="rId3" Type="http://schemas.openxmlformats.org/officeDocument/2006/relationships/chart" Target="../charts/chart17.xml"/><Relationship Id="rId2" Type="http://schemas.openxmlformats.org/officeDocument/2006/relationships/chart" Target="../charts/chart16.xml"/><Relationship Id="rId1" Type="http://schemas.openxmlformats.org/officeDocument/2006/relationships/slideLayout" Target="../slideLayouts/slideLayout2.xml"/><Relationship Id="rId4" Type="http://schemas.openxmlformats.org/officeDocument/2006/relationships/chart" Target="../charts/chart18.xml"/></Relationships>
</file>

<file path=ppt/slides/_rels/slide18.xml.rels><?xml version="1.0" encoding="UTF-8" standalone="yes"?>
<Relationships xmlns="http://schemas.openxmlformats.org/package/2006/relationships"><Relationship Id="rId3" Type="http://schemas.openxmlformats.org/officeDocument/2006/relationships/chart" Target="../charts/chart19.xm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chart" Target="../charts/chart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99592" y="1930334"/>
            <a:ext cx="7772400" cy="1470025"/>
          </a:xfrm>
        </p:spPr>
        <p:txBody>
          <a:bodyPr/>
          <a:lstStyle/>
          <a:p>
            <a:pPr algn="r"/>
            <a:r>
              <a:rPr lang="en-GB" dirty="0" smtClean="0"/>
              <a:t>Barriers to engagement</a:t>
            </a:r>
            <a:endParaRPr lang="en-GB" dirty="0"/>
          </a:p>
        </p:txBody>
      </p:sp>
      <p:sp>
        <p:nvSpPr>
          <p:cNvPr id="3" name="Subtitle 2"/>
          <p:cNvSpPr>
            <a:spLocks noGrp="1"/>
          </p:cNvSpPr>
          <p:nvPr>
            <p:ph type="subTitle" idx="1"/>
          </p:nvPr>
        </p:nvSpPr>
        <p:spPr>
          <a:xfrm>
            <a:off x="2083803" y="3068960"/>
            <a:ext cx="6400800" cy="1752600"/>
          </a:xfrm>
        </p:spPr>
        <p:txBody>
          <a:bodyPr>
            <a:normAutofit/>
          </a:bodyPr>
          <a:lstStyle/>
          <a:p>
            <a:pPr algn="r"/>
            <a:r>
              <a:rPr lang="en-GB" sz="2000" dirty="0" smtClean="0"/>
              <a:t>Philippa Williams – VP Sport &amp; Deputy President</a:t>
            </a:r>
          </a:p>
          <a:p>
            <a:pPr algn="r"/>
            <a:r>
              <a:rPr lang="en-GB" sz="2000" dirty="0" smtClean="0"/>
              <a:t>Alex Doyle – VP Activities</a:t>
            </a:r>
            <a:endParaRPr lang="en-GB" sz="2000" dirty="0"/>
          </a:p>
        </p:txBody>
      </p:sp>
      <p:sp>
        <p:nvSpPr>
          <p:cNvPr id="4" name="Slide Number Placeholder 3"/>
          <p:cNvSpPr>
            <a:spLocks noGrp="1"/>
          </p:cNvSpPr>
          <p:nvPr>
            <p:ph type="sldNum" sz="quarter" idx="12"/>
          </p:nvPr>
        </p:nvSpPr>
        <p:spPr/>
        <p:txBody>
          <a:bodyPr/>
          <a:lstStyle/>
          <a:p>
            <a:fld id="{F38DF745-7D3F-47F4-83A3-874385CFAA69}" type="slidenum">
              <a:rPr lang="en-US" smtClean="0"/>
              <a:pPr/>
              <a:t>1</a:t>
            </a:fld>
            <a:endParaRPr lang="en-US"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9960" y="136346"/>
            <a:ext cx="3009325" cy="671579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7" name="Picture 3" descr="C:\Users\adoyle4\Desktop\logo.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948264" y="5474210"/>
            <a:ext cx="1569443" cy="94992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7281915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Student Feedback: Common Themes</a:t>
            </a:r>
            <a:endParaRPr lang="en-GB" dirty="0"/>
          </a:p>
        </p:txBody>
      </p:sp>
      <p:sp>
        <p:nvSpPr>
          <p:cNvPr id="3" name="Content Placeholder 2"/>
          <p:cNvSpPr>
            <a:spLocks noGrp="1"/>
          </p:cNvSpPr>
          <p:nvPr>
            <p:ph idx="1"/>
          </p:nvPr>
        </p:nvSpPr>
        <p:spPr>
          <a:xfrm>
            <a:off x="457200" y="1417638"/>
            <a:ext cx="8229600" cy="4708525"/>
          </a:xfrm>
        </p:spPr>
        <p:txBody>
          <a:bodyPr>
            <a:normAutofit fontScale="55000" lnSpcReduction="20000"/>
          </a:bodyPr>
          <a:lstStyle/>
          <a:p>
            <a:pPr marL="0" indent="0">
              <a:buNone/>
            </a:pPr>
            <a:r>
              <a:rPr lang="en-GB" b="1" dirty="0" smtClean="0">
                <a:solidFill>
                  <a:schemeClr val="accent1"/>
                </a:solidFill>
              </a:rPr>
              <a:t>Sports Clubs and Societies</a:t>
            </a:r>
          </a:p>
          <a:p>
            <a:r>
              <a:rPr lang="en-GB" sz="2400" dirty="0" smtClean="0"/>
              <a:t>Whole days required for Away Fixtures</a:t>
            </a:r>
          </a:p>
          <a:p>
            <a:r>
              <a:rPr lang="en-GB" sz="2400" dirty="0" smtClean="0"/>
              <a:t>Difficulty to field teams</a:t>
            </a:r>
          </a:p>
          <a:p>
            <a:r>
              <a:rPr lang="en-GB" sz="2400" dirty="0" smtClean="0"/>
              <a:t>Reduces Engagement</a:t>
            </a:r>
          </a:p>
          <a:p>
            <a:r>
              <a:rPr lang="en-GB" sz="2400" dirty="0" smtClean="0"/>
              <a:t>Compromising situation- committee members</a:t>
            </a:r>
          </a:p>
          <a:p>
            <a:r>
              <a:rPr lang="en-GB" sz="2400" dirty="0" smtClean="0"/>
              <a:t>Distance- 1pm does not always allow sufficient time</a:t>
            </a:r>
          </a:p>
          <a:p>
            <a:pPr marL="0" indent="0">
              <a:buNone/>
            </a:pPr>
            <a:endParaRPr lang="en-GB" sz="2400" dirty="0" smtClean="0"/>
          </a:p>
          <a:p>
            <a:pPr marL="0" indent="0">
              <a:buNone/>
            </a:pPr>
            <a:r>
              <a:rPr lang="en-GB" dirty="0" smtClean="0"/>
              <a:t>Example: </a:t>
            </a:r>
          </a:p>
          <a:p>
            <a:pPr marL="0" indent="0">
              <a:buNone/>
            </a:pPr>
            <a:r>
              <a:rPr lang="en-GB" dirty="0"/>
              <a:t>‘In our first year we were constantly timetabled on Wednesday afternoons, this included our induction week, which was all up at PAHC so we missed out on fresher’s week activities.  When we got the go ahead to start the SUP club at the end of last year, I spoke with the head of </a:t>
            </a:r>
            <a:r>
              <a:rPr lang="en-GB" dirty="0" smtClean="0"/>
              <a:t>podiatry. </a:t>
            </a:r>
            <a:r>
              <a:rPr lang="en-GB" dirty="0"/>
              <a:t>She said it is because we are on a medical course and it is more </a:t>
            </a:r>
            <a:r>
              <a:rPr lang="en-GB" dirty="0" smtClean="0"/>
              <a:t>demanding. </a:t>
            </a:r>
            <a:r>
              <a:rPr lang="en-GB" dirty="0"/>
              <a:t>This term we seem to have sessions finishing at 1pm most of the time but because we are up at PAHC we still miss out because of the journey into </a:t>
            </a:r>
            <a:r>
              <a:rPr lang="en-GB" dirty="0" smtClean="0"/>
              <a:t>town’ 						 </a:t>
            </a:r>
            <a:r>
              <a:rPr lang="en-GB" b="1" dirty="0" smtClean="0">
                <a:solidFill>
                  <a:schemeClr val="accent1"/>
                </a:solidFill>
              </a:rPr>
              <a:t>Podiatry student</a:t>
            </a:r>
          </a:p>
          <a:p>
            <a:pPr marL="0" indent="0">
              <a:buNone/>
            </a:pPr>
            <a:endParaRPr lang="en-GB" dirty="0" smtClean="0"/>
          </a:p>
          <a:p>
            <a:pPr marL="0" indent="0">
              <a:buNone/>
            </a:pPr>
            <a:r>
              <a:rPr lang="en-GB" dirty="0" smtClean="0"/>
              <a:t>‘100</a:t>
            </a:r>
            <a:r>
              <a:rPr lang="en-GB" dirty="0"/>
              <a:t>% should be kept free, without this societies and sports club don't have that extra time to engage with students. In addition, some students use it as an opportunity to work.’ </a:t>
            </a:r>
            <a:r>
              <a:rPr lang="en-GB" dirty="0" smtClean="0"/>
              <a:t>				</a:t>
            </a:r>
            <a:r>
              <a:rPr lang="en-GB" dirty="0"/>
              <a:t>	</a:t>
            </a:r>
            <a:r>
              <a:rPr lang="en-GB" b="1" dirty="0" smtClean="0">
                <a:solidFill>
                  <a:schemeClr val="accent1"/>
                </a:solidFill>
              </a:rPr>
              <a:t>Robotics student</a:t>
            </a:r>
            <a:endParaRPr lang="en-GB" b="1" dirty="0">
              <a:solidFill>
                <a:schemeClr val="accent1"/>
              </a:solidFill>
            </a:endParaRPr>
          </a:p>
          <a:p>
            <a:pPr marL="0" indent="0">
              <a:buNone/>
            </a:pPr>
            <a:endParaRPr lang="en-GB" dirty="0" smtClean="0"/>
          </a:p>
          <a:p>
            <a:pPr marL="0" indent="0">
              <a:buNone/>
            </a:pPr>
            <a:endParaRPr lang="en-GB" dirty="0" smtClean="0"/>
          </a:p>
        </p:txBody>
      </p:sp>
      <p:sp>
        <p:nvSpPr>
          <p:cNvPr id="4" name="Slide Number Placeholder 3"/>
          <p:cNvSpPr>
            <a:spLocks noGrp="1"/>
          </p:cNvSpPr>
          <p:nvPr>
            <p:ph type="sldNum" sz="quarter" idx="12"/>
          </p:nvPr>
        </p:nvSpPr>
        <p:spPr/>
        <p:txBody>
          <a:bodyPr/>
          <a:lstStyle/>
          <a:p>
            <a:fld id="{F38DF745-7D3F-47F4-83A3-874385CFAA69}" type="slidenum">
              <a:rPr lang="en-US" smtClean="0"/>
              <a:pPr/>
              <a:t>10</a:t>
            </a:fld>
            <a:endParaRPr lang="en-US"/>
          </a:p>
        </p:txBody>
      </p:sp>
      <p:pic>
        <p:nvPicPr>
          <p:cNvPr id="5" name="Picture 2" descr="C:\Users\adoyle4\Desktop\logo.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76256" y="5301208"/>
            <a:ext cx="1728192" cy="104601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2636668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8229600" cy="4756150"/>
          </a:xfrm>
        </p:spPr>
        <p:txBody>
          <a:bodyPr>
            <a:normAutofit fontScale="40000" lnSpcReduction="20000"/>
          </a:bodyPr>
          <a:lstStyle/>
          <a:p>
            <a:pPr marL="0" indent="0">
              <a:buNone/>
            </a:pPr>
            <a:r>
              <a:rPr lang="en-GB" sz="4500" b="1" dirty="0" smtClean="0">
                <a:solidFill>
                  <a:schemeClr val="accent1"/>
                </a:solidFill>
              </a:rPr>
              <a:t>Student Health and Wellbeing</a:t>
            </a:r>
          </a:p>
          <a:p>
            <a:r>
              <a:rPr lang="en-GB" dirty="0" smtClean="0"/>
              <a:t>Well Being</a:t>
            </a:r>
          </a:p>
          <a:p>
            <a:r>
              <a:rPr lang="en-GB" dirty="0" smtClean="0"/>
              <a:t>Disability Support</a:t>
            </a:r>
          </a:p>
          <a:p>
            <a:r>
              <a:rPr lang="en-GB" dirty="0" smtClean="0"/>
              <a:t>Opportunity to socialise</a:t>
            </a:r>
          </a:p>
          <a:p>
            <a:r>
              <a:rPr lang="en-GB" dirty="0"/>
              <a:t>Supports Parental </a:t>
            </a:r>
            <a:r>
              <a:rPr lang="en-GB" dirty="0" smtClean="0"/>
              <a:t>Responsibilities</a:t>
            </a:r>
          </a:p>
          <a:p>
            <a:pPr marL="0" indent="0">
              <a:buNone/>
            </a:pPr>
            <a:endParaRPr lang="en-GB" dirty="0" smtClean="0"/>
          </a:p>
          <a:p>
            <a:pPr marL="0" indent="0">
              <a:buNone/>
            </a:pPr>
            <a:r>
              <a:rPr lang="en-GB" dirty="0" smtClean="0"/>
              <a:t>Example:</a:t>
            </a:r>
          </a:p>
          <a:p>
            <a:pPr marL="0" indent="0">
              <a:buNone/>
            </a:pPr>
            <a:r>
              <a:rPr lang="en-GB" dirty="0" smtClean="0"/>
              <a:t>‘Due </a:t>
            </a:r>
            <a:r>
              <a:rPr lang="en-GB" dirty="0"/>
              <a:t>to the assumption that Wednesdays are free, the counselling and wellbeing support service operates many of their group support sessions on Wednesday afternoon: women's group, the international student group, mood boost classes, mindfulness etc. I think that having the time off helps make these services accessible to more students. Unfortunately, I think that there is always going to be an element of prioritising at </a:t>
            </a:r>
            <a:r>
              <a:rPr lang="en-GB" dirty="0" err="1"/>
              <a:t>uni</a:t>
            </a:r>
            <a:r>
              <a:rPr lang="en-GB" dirty="0"/>
              <a:t>, but having no class on one afternoon certainly helps</a:t>
            </a:r>
            <a:r>
              <a:rPr lang="en-GB" dirty="0" smtClean="0"/>
              <a:t>.’                                                                                                                  </a:t>
            </a:r>
            <a:r>
              <a:rPr lang="en-GB" b="1" dirty="0" smtClean="0">
                <a:solidFill>
                  <a:schemeClr val="accent1"/>
                </a:solidFill>
              </a:rPr>
              <a:t>Educational Studies student</a:t>
            </a:r>
          </a:p>
          <a:p>
            <a:pPr marL="0" indent="0">
              <a:buNone/>
            </a:pPr>
            <a:endParaRPr lang="en-GB" dirty="0"/>
          </a:p>
          <a:p>
            <a:pPr marL="0" indent="0">
              <a:buNone/>
            </a:pPr>
            <a:r>
              <a:rPr lang="en-GB" dirty="0" smtClean="0"/>
              <a:t>‘Absolutely</a:t>
            </a:r>
            <a:r>
              <a:rPr lang="en-GB" dirty="0"/>
              <a:t>, I've had to leave lectures early for ADHD group/ get there late because of late lectures. Very annoying for me, and disruptive for the rest of the group (more so considering the target audience of the group, any excuse for us to get distracted</a:t>
            </a:r>
            <a:r>
              <a:rPr lang="en-GB" dirty="0" smtClean="0"/>
              <a:t>)’                                                                                                                                                         </a:t>
            </a:r>
            <a:r>
              <a:rPr lang="en-GB" b="1" dirty="0" smtClean="0">
                <a:solidFill>
                  <a:schemeClr val="accent1"/>
                </a:solidFill>
              </a:rPr>
              <a:t>Dietetics student</a:t>
            </a:r>
          </a:p>
          <a:p>
            <a:pPr marL="0" indent="0">
              <a:buNone/>
            </a:pPr>
            <a:endParaRPr lang="en-GB" dirty="0" smtClean="0"/>
          </a:p>
          <a:p>
            <a:pPr marL="0" indent="0">
              <a:buNone/>
            </a:pPr>
            <a:r>
              <a:rPr lang="en-GB" dirty="0"/>
              <a:t>‘As a single parent having the knowledge that wed afternoons are free means I can schedule appointments, </a:t>
            </a:r>
            <a:r>
              <a:rPr lang="en-GB" dirty="0" err="1"/>
              <a:t>eyetests</a:t>
            </a:r>
            <a:r>
              <a:rPr lang="en-GB" dirty="0"/>
              <a:t> </a:t>
            </a:r>
            <a:r>
              <a:rPr lang="en-GB" dirty="0" err="1"/>
              <a:t>etc</a:t>
            </a:r>
            <a:r>
              <a:rPr lang="en-GB" dirty="0"/>
              <a:t>, it means that my daughter's are able to attend after school clubs like brownies because I know I will be around (weekends are out as they are often at their dads) and that I have a definite day I can chose for parent teacher meetings etc. So to me it's important from that point of view. Similarly in the time between lectures and pickup time I have a guaranteed slot to fit in something regular on the social side. So yeah from a parenting point of view I find it extremely important personally</a:t>
            </a:r>
            <a:r>
              <a:rPr lang="en-GB" dirty="0" smtClean="0"/>
              <a:t>.’                                                       </a:t>
            </a:r>
            <a:r>
              <a:rPr lang="en-GB" b="1" dirty="0" smtClean="0">
                <a:solidFill>
                  <a:schemeClr val="accent1"/>
                </a:solidFill>
              </a:rPr>
              <a:t>Biomedical Science student</a:t>
            </a:r>
            <a:endParaRPr lang="en-GB" b="1" dirty="0">
              <a:solidFill>
                <a:schemeClr val="accent1"/>
              </a:solidFill>
            </a:endParaRPr>
          </a:p>
          <a:p>
            <a:endParaRPr lang="en-GB" dirty="0" smtClean="0"/>
          </a:p>
          <a:p>
            <a:endParaRPr lang="en-GB" dirty="0"/>
          </a:p>
          <a:p>
            <a:endParaRPr lang="en-GB" dirty="0"/>
          </a:p>
        </p:txBody>
      </p:sp>
      <p:sp>
        <p:nvSpPr>
          <p:cNvPr id="4" name="Slide Number Placeholder 3"/>
          <p:cNvSpPr>
            <a:spLocks noGrp="1"/>
          </p:cNvSpPr>
          <p:nvPr>
            <p:ph type="sldNum" sz="quarter" idx="12"/>
          </p:nvPr>
        </p:nvSpPr>
        <p:spPr/>
        <p:txBody>
          <a:bodyPr/>
          <a:lstStyle/>
          <a:p>
            <a:fld id="{F38DF745-7D3F-47F4-83A3-874385CFAA69}" type="slidenum">
              <a:rPr lang="en-US" smtClean="0"/>
              <a:pPr/>
              <a:t>11</a:t>
            </a:fld>
            <a:endParaRPr lang="en-US"/>
          </a:p>
        </p:txBody>
      </p:sp>
      <p:sp>
        <p:nvSpPr>
          <p:cNvPr id="5" name="Title 1"/>
          <p:cNvSpPr>
            <a:spLocks noGrp="1"/>
          </p:cNvSpPr>
          <p:nvPr>
            <p:ph type="title"/>
          </p:nvPr>
        </p:nvSpPr>
        <p:spPr>
          <a:xfrm>
            <a:off x="446856" y="274638"/>
            <a:ext cx="8229600" cy="1143000"/>
          </a:xfrm>
        </p:spPr>
        <p:txBody>
          <a:bodyPr>
            <a:normAutofit fontScale="90000"/>
          </a:bodyPr>
          <a:lstStyle/>
          <a:p>
            <a:r>
              <a:rPr lang="en-GB" dirty="0" smtClean="0"/>
              <a:t>Student Feedback: Common Themes</a:t>
            </a:r>
            <a:endParaRPr lang="en-GB" dirty="0"/>
          </a:p>
        </p:txBody>
      </p:sp>
      <p:pic>
        <p:nvPicPr>
          <p:cNvPr id="6" name="Picture 2" descr="C:\Users\adoyle4\Desktop\logo.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76256" y="5335317"/>
            <a:ext cx="1728192" cy="104601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9189440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417638"/>
            <a:ext cx="8229600" cy="4708525"/>
          </a:xfrm>
        </p:spPr>
        <p:txBody>
          <a:bodyPr>
            <a:normAutofit fontScale="47500" lnSpcReduction="20000"/>
          </a:bodyPr>
          <a:lstStyle/>
          <a:p>
            <a:pPr marL="0" indent="0">
              <a:buNone/>
            </a:pPr>
            <a:r>
              <a:rPr lang="en-GB" sz="3800" b="1" dirty="0" smtClean="0">
                <a:solidFill>
                  <a:schemeClr val="accent1"/>
                </a:solidFill>
              </a:rPr>
              <a:t>Other Opportunities</a:t>
            </a:r>
          </a:p>
          <a:p>
            <a:r>
              <a:rPr lang="en-GB" sz="2900" dirty="0" smtClean="0"/>
              <a:t>Opportunity to Volunteer</a:t>
            </a:r>
          </a:p>
          <a:p>
            <a:r>
              <a:rPr lang="en-GB" sz="2900" dirty="0" smtClean="0"/>
              <a:t>Opportunity for Part-time work</a:t>
            </a:r>
          </a:p>
          <a:p>
            <a:r>
              <a:rPr lang="en-GB" sz="2900" dirty="0" smtClean="0"/>
              <a:t>Self-directed study</a:t>
            </a:r>
          </a:p>
          <a:p>
            <a:pPr marL="0" indent="0">
              <a:buNone/>
            </a:pPr>
            <a:endParaRPr lang="en-GB" dirty="0" smtClean="0"/>
          </a:p>
          <a:p>
            <a:pPr marL="0" indent="0">
              <a:buNone/>
            </a:pPr>
            <a:r>
              <a:rPr lang="en-GB" dirty="0" smtClean="0"/>
              <a:t>Examples:</a:t>
            </a:r>
            <a:endParaRPr lang="en-GB" dirty="0"/>
          </a:p>
          <a:p>
            <a:pPr marL="0" indent="0">
              <a:buNone/>
            </a:pPr>
            <a:r>
              <a:rPr lang="en-GB" dirty="0" smtClean="0"/>
              <a:t>‘</a:t>
            </a:r>
            <a:r>
              <a:rPr lang="en-GB" dirty="0"/>
              <a:t>Wednesdays should be kept as self-directed study days or highly directed study days. I'm on placement whilst on the course, the placement area should be aware of your commitments and support your extra-curricular activities. The university wants to promote well rounded individuals then putting the sports and societies at the front of this will allow students to have a boarder skill base.’ </a:t>
            </a:r>
            <a:r>
              <a:rPr lang="en-GB" dirty="0" smtClean="0"/>
              <a:t>                                                                                                                                						                    </a:t>
            </a:r>
            <a:r>
              <a:rPr lang="en-GB" b="1" dirty="0" smtClean="0">
                <a:solidFill>
                  <a:schemeClr val="accent1"/>
                </a:solidFill>
              </a:rPr>
              <a:t>Child Nursing student</a:t>
            </a:r>
          </a:p>
          <a:p>
            <a:pPr marL="0" indent="0">
              <a:buNone/>
            </a:pPr>
            <a:endParaRPr lang="en-GB" dirty="0" smtClean="0">
              <a:solidFill>
                <a:schemeClr val="accent1"/>
              </a:solidFill>
            </a:endParaRPr>
          </a:p>
          <a:p>
            <a:pPr marL="0" indent="0">
              <a:buNone/>
            </a:pPr>
            <a:r>
              <a:rPr lang="en-GB" dirty="0" smtClean="0"/>
              <a:t>‘</a:t>
            </a:r>
            <a:r>
              <a:rPr lang="en-GB" dirty="0"/>
              <a:t>Yes! I volunteer at a local rehab centre and with an ever changing timetable it's the one period I can guarantee them</a:t>
            </a:r>
            <a:r>
              <a:rPr lang="en-GB" dirty="0" smtClean="0"/>
              <a:t>.’                                                                                                	                        </a:t>
            </a:r>
            <a:r>
              <a:rPr lang="en-GB" b="1" dirty="0" smtClean="0">
                <a:solidFill>
                  <a:schemeClr val="accent1"/>
                </a:solidFill>
              </a:rPr>
              <a:t>Psychology student</a:t>
            </a:r>
          </a:p>
          <a:p>
            <a:pPr marL="0" indent="0">
              <a:buNone/>
            </a:pPr>
            <a:endParaRPr lang="en-GB" b="1" dirty="0" smtClean="0"/>
          </a:p>
          <a:p>
            <a:pPr marL="0" indent="0">
              <a:buNone/>
            </a:pPr>
            <a:r>
              <a:rPr lang="en-GB" dirty="0"/>
              <a:t>‘I definitely support the core teaching hours remaining 9am - 1pm on a Wednesday as it allows for a break in the week where the majority of students like myself will catch up on things they haven't been able to fit in due to other work and commitments. Plus the time allows for personal development in other areas separate to our academic endeavours</a:t>
            </a:r>
            <a:r>
              <a:rPr lang="en-GB" dirty="0" smtClean="0">
                <a:solidFill>
                  <a:schemeClr val="accent1"/>
                </a:solidFill>
              </a:rPr>
              <a:t>’           		              </a:t>
            </a:r>
            <a:r>
              <a:rPr lang="en-GB" b="1" dirty="0" smtClean="0">
                <a:solidFill>
                  <a:schemeClr val="accent1"/>
                </a:solidFill>
              </a:rPr>
              <a:t>Civil Engineering student</a:t>
            </a:r>
          </a:p>
        </p:txBody>
      </p:sp>
      <p:sp>
        <p:nvSpPr>
          <p:cNvPr id="4" name="Slide Number Placeholder 3"/>
          <p:cNvSpPr>
            <a:spLocks noGrp="1"/>
          </p:cNvSpPr>
          <p:nvPr>
            <p:ph type="sldNum" sz="quarter" idx="12"/>
          </p:nvPr>
        </p:nvSpPr>
        <p:spPr/>
        <p:txBody>
          <a:bodyPr/>
          <a:lstStyle/>
          <a:p>
            <a:fld id="{F38DF745-7D3F-47F4-83A3-874385CFAA69}" type="slidenum">
              <a:rPr lang="en-US" smtClean="0"/>
              <a:pPr/>
              <a:t>12</a:t>
            </a:fld>
            <a:endParaRPr lang="en-US"/>
          </a:p>
        </p:txBody>
      </p:sp>
      <p:sp>
        <p:nvSpPr>
          <p:cNvPr id="11" name="Title 1"/>
          <p:cNvSpPr>
            <a:spLocks noGrp="1"/>
          </p:cNvSpPr>
          <p:nvPr>
            <p:ph type="title"/>
          </p:nvPr>
        </p:nvSpPr>
        <p:spPr/>
        <p:txBody>
          <a:bodyPr>
            <a:normAutofit fontScale="90000"/>
          </a:bodyPr>
          <a:lstStyle/>
          <a:p>
            <a:r>
              <a:rPr lang="en-GB" dirty="0" smtClean="0"/>
              <a:t>Student Feedback: Common Themes</a:t>
            </a:r>
            <a:endParaRPr lang="en-GB" dirty="0"/>
          </a:p>
        </p:txBody>
      </p:sp>
      <p:pic>
        <p:nvPicPr>
          <p:cNvPr id="12" name="Picture 2" descr="C:\Users\adoyle4\Desktop\logo.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76256" y="5301208"/>
            <a:ext cx="1728192" cy="104601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2707523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539552" y="5824213"/>
            <a:ext cx="5616624" cy="52300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 name="Slide Number Placeholder 3"/>
          <p:cNvSpPr>
            <a:spLocks noGrp="1"/>
          </p:cNvSpPr>
          <p:nvPr>
            <p:ph type="sldNum" sz="quarter" idx="12"/>
          </p:nvPr>
        </p:nvSpPr>
        <p:spPr/>
        <p:txBody>
          <a:bodyPr/>
          <a:lstStyle/>
          <a:p>
            <a:fld id="{F38DF745-7D3F-47F4-83A3-874385CFAA69}" type="slidenum">
              <a:rPr lang="en-US" smtClean="0"/>
              <a:pPr/>
              <a:t>13</a:t>
            </a:fld>
            <a:endParaRPr lang="en-US"/>
          </a:p>
        </p:txBody>
      </p:sp>
      <p:graphicFrame>
        <p:nvGraphicFramePr>
          <p:cNvPr id="5" name="Chart 4"/>
          <p:cNvGraphicFramePr>
            <a:graphicFrameLocks/>
          </p:cNvGraphicFramePr>
          <p:nvPr>
            <p:extLst>
              <p:ext uri="{D42A27DB-BD31-4B8C-83A1-F6EECF244321}">
                <p14:modId xmlns:p14="http://schemas.microsoft.com/office/powerpoint/2010/main" val="1966251958"/>
              </p:ext>
            </p:extLst>
          </p:nvPr>
        </p:nvGraphicFramePr>
        <p:xfrm>
          <a:off x="837928" y="476672"/>
          <a:ext cx="7766520" cy="4968552"/>
        </p:xfrm>
        <a:graphic>
          <a:graphicData uri="http://schemas.openxmlformats.org/drawingml/2006/chart">
            <c:chart xmlns:c="http://schemas.openxmlformats.org/drawingml/2006/chart" xmlns:r="http://schemas.openxmlformats.org/officeDocument/2006/relationships" r:id="rId2"/>
          </a:graphicData>
        </a:graphic>
      </p:graphicFrame>
      <p:pic>
        <p:nvPicPr>
          <p:cNvPr id="9" name="Picture 2" descr="C:\Users\adoyle4\Desktop\logo.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76256" y="5301208"/>
            <a:ext cx="1728192" cy="1046011"/>
          </a:xfrm>
          <a:prstGeom prst="rect">
            <a:avLst/>
          </a:prstGeom>
          <a:noFill/>
          <a:extLst>
            <a:ext uri="{909E8E84-426E-40DD-AFC4-6F175D3DCCD1}">
              <a14:hiddenFill xmlns:a14="http://schemas.microsoft.com/office/drawing/2010/main">
                <a:solidFill>
                  <a:srgbClr val="FFFFFF"/>
                </a:solidFill>
              </a14:hiddenFill>
            </a:ext>
          </a:extLst>
        </p:spPr>
      </p:pic>
      <p:sp>
        <p:nvSpPr>
          <p:cNvPr id="10" name="TextBox 9"/>
          <p:cNvSpPr txBox="1"/>
          <p:nvPr/>
        </p:nvSpPr>
        <p:spPr>
          <a:xfrm>
            <a:off x="670761" y="5877272"/>
            <a:ext cx="5341399" cy="646331"/>
          </a:xfrm>
          <a:prstGeom prst="rect">
            <a:avLst/>
          </a:prstGeom>
          <a:noFill/>
        </p:spPr>
        <p:txBody>
          <a:bodyPr wrap="none" rtlCol="0">
            <a:spAutoFit/>
          </a:bodyPr>
          <a:lstStyle/>
          <a:p>
            <a:r>
              <a:rPr lang="en-GB" dirty="0" smtClean="0">
                <a:solidFill>
                  <a:schemeClr val="bg1"/>
                </a:solidFill>
              </a:rPr>
              <a:t>Total number of individually timetabled sessions: </a:t>
            </a:r>
            <a:r>
              <a:rPr lang="en-GB" b="1" dirty="0" smtClean="0">
                <a:solidFill>
                  <a:schemeClr val="bg1"/>
                </a:solidFill>
              </a:rPr>
              <a:t>2247</a:t>
            </a:r>
            <a:r>
              <a:rPr lang="en-GB" dirty="0" smtClean="0">
                <a:solidFill>
                  <a:schemeClr val="bg1"/>
                </a:solidFill>
              </a:rPr>
              <a:t> </a:t>
            </a:r>
          </a:p>
          <a:p>
            <a:endParaRPr lang="en-GB" dirty="0"/>
          </a:p>
        </p:txBody>
      </p:sp>
    </p:spTree>
    <p:extLst>
      <p:ext uri="{BB962C8B-B14F-4D97-AF65-F5344CB8AC3E}">
        <p14:creationId xmlns:p14="http://schemas.microsoft.com/office/powerpoint/2010/main" val="371689826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8652" y="156568"/>
            <a:ext cx="8229600" cy="1143000"/>
          </a:xfrm>
        </p:spPr>
        <p:txBody>
          <a:bodyPr/>
          <a:lstStyle/>
          <a:p>
            <a:r>
              <a:rPr lang="en-GB" dirty="0" smtClean="0"/>
              <a:t>Faculty of Business</a:t>
            </a:r>
            <a:endParaRPr lang="en-GB" dirty="0"/>
          </a:p>
        </p:txBody>
      </p:sp>
      <p:sp>
        <p:nvSpPr>
          <p:cNvPr id="4" name="Slide Number Placeholder 3"/>
          <p:cNvSpPr>
            <a:spLocks noGrp="1"/>
          </p:cNvSpPr>
          <p:nvPr>
            <p:ph type="sldNum" sz="quarter" idx="12"/>
          </p:nvPr>
        </p:nvSpPr>
        <p:spPr/>
        <p:txBody>
          <a:bodyPr/>
          <a:lstStyle/>
          <a:p>
            <a:fld id="{F38DF745-7D3F-47F4-83A3-874385CFAA69}" type="slidenum">
              <a:rPr lang="en-US" smtClean="0"/>
              <a:pPr/>
              <a:t>14</a:t>
            </a:fld>
            <a:endParaRPr lang="en-US"/>
          </a:p>
        </p:txBody>
      </p:sp>
      <p:graphicFrame>
        <p:nvGraphicFramePr>
          <p:cNvPr id="5" name="Chart 4"/>
          <p:cNvGraphicFramePr>
            <a:graphicFrameLocks/>
          </p:cNvGraphicFramePr>
          <p:nvPr>
            <p:extLst>
              <p:ext uri="{D42A27DB-BD31-4B8C-83A1-F6EECF244321}">
                <p14:modId xmlns:p14="http://schemas.microsoft.com/office/powerpoint/2010/main" val="1441619252"/>
              </p:ext>
            </p:extLst>
          </p:nvPr>
        </p:nvGraphicFramePr>
        <p:xfrm>
          <a:off x="3203848" y="1149196"/>
          <a:ext cx="4258816" cy="2587426"/>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6" name="Chart 5"/>
          <p:cNvGraphicFramePr>
            <a:graphicFrameLocks/>
          </p:cNvGraphicFramePr>
          <p:nvPr>
            <p:extLst>
              <p:ext uri="{D42A27DB-BD31-4B8C-83A1-F6EECF244321}">
                <p14:modId xmlns:p14="http://schemas.microsoft.com/office/powerpoint/2010/main" val="3409893287"/>
              </p:ext>
            </p:extLst>
          </p:nvPr>
        </p:nvGraphicFramePr>
        <p:xfrm>
          <a:off x="289171" y="3919297"/>
          <a:ext cx="4257452" cy="2528836"/>
        </p:xfrm>
        <a:graphic>
          <a:graphicData uri="http://schemas.openxmlformats.org/drawingml/2006/chart">
            <c:chart xmlns:c="http://schemas.openxmlformats.org/drawingml/2006/chart" xmlns:r="http://schemas.openxmlformats.org/officeDocument/2006/relationships" r:id="rId4"/>
          </a:graphicData>
        </a:graphic>
      </p:graphicFrame>
      <p:sp>
        <p:nvSpPr>
          <p:cNvPr id="7" name="TextBox 6"/>
          <p:cNvSpPr txBox="1"/>
          <p:nvPr/>
        </p:nvSpPr>
        <p:spPr>
          <a:xfrm>
            <a:off x="289170" y="3919296"/>
            <a:ext cx="1658146" cy="369332"/>
          </a:xfrm>
          <a:prstGeom prst="rect">
            <a:avLst/>
          </a:prstGeom>
          <a:noFill/>
        </p:spPr>
        <p:txBody>
          <a:bodyPr wrap="none" rtlCol="0">
            <a:spAutoFit/>
          </a:bodyPr>
          <a:lstStyle/>
          <a:p>
            <a:r>
              <a:rPr lang="en-GB" b="1" dirty="0" smtClean="0">
                <a:solidFill>
                  <a:srgbClr val="C00000"/>
                </a:solidFill>
              </a:rPr>
              <a:t>Undergraduate</a:t>
            </a:r>
            <a:endParaRPr lang="en-GB" b="1" dirty="0">
              <a:solidFill>
                <a:srgbClr val="C00000"/>
              </a:solidFill>
            </a:endParaRPr>
          </a:p>
        </p:txBody>
      </p:sp>
      <p:graphicFrame>
        <p:nvGraphicFramePr>
          <p:cNvPr id="9" name="Chart 8"/>
          <p:cNvGraphicFramePr>
            <a:graphicFrameLocks/>
          </p:cNvGraphicFramePr>
          <p:nvPr>
            <p:extLst>
              <p:ext uri="{D42A27DB-BD31-4B8C-83A1-F6EECF244321}">
                <p14:modId xmlns:p14="http://schemas.microsoft.com/office/powerpoint/2010/main" val="2577070804"/>
              </p:ext>
            </p:extLst>
          </p:nvPr>
        </p:nvGraphicFramePr>
        <p:xfrm>
          <a:off x="4819255" y="3919296"/>
          <a:ext cx="4126441" cy="2528837"/>
        </p:xfrm>
        <a:graphic>
          <a:graphicData uri="http://schemas.openxmlformats.org/drawingml/2006/chart">
            <c:chart xmlns:c="http://schemas.openxmlformats.org/drawingml/2006/chart" xmlns:r="http://schemas.openxmlformats.org/officeDocument/2006/relationships" r:id="rId5"/>
          </a:graphicData>
        </a:graphic>
      </p:graphicFrame>
      <p:sp>
        <p:nvSpPr>
          <p:cNvPr id="8" name="TextBox 7"/>
          <p:cNvSpPr txBox="1"/>
          <p:nvPr/>
        </p:nvSpPr>
        <p:spPr>
          <a:xfrm>
            <a:off x="4832991" y="6078801"/>
            <a:ext cx="1447576" cy="369332"/>
          </a:xfrm>
          <a:prstGeom prst="rect">
            <a:avLst/>
          </a:prstGeom>
          <a:noFill/>
        </p:spPr>
        <p:txBody>
          <a:bodyPr wrap="none" rtlCol="0">
            <a:spAutoFit/>
          </a:bodyPr>
          <a:lstStyle/>
          <a:p>
            <a:r>
              <a:rPr lang="en-GB" b="1" dirty="0" smtClean="0">
                <a:solidFill>
                  <a:schemeClr val="accent6"/>
                </a:solidFill>
              </a:rPr>
              <a:t>Postgraduate</a:t>
            </a:r>
            <a:endParaRPr lang="en-GB" b="1" dirty="0">
              <a:solidFill>
                <a:schemeClr val="accent6"/>
              </a:solidFill>
            </a:endParaRPr>
          </a:p>
        </p:txBody>
      </p:sp>
      <p:sp>
        <p:nvSpPr>
          <p:cNvPr id="10" name="Rectangle 9"/>
          <p:cNvSpPr/>
          <p:nvPr/>
        </p:nvSpPr>
        <p:spPr>
          <a:xfrm>
            <a:off x="1118243" y="1148452"/>
            <a:ext cx="1995115" cy="1569660"/>
          </a:xfrm>
          <a:prstGeom prst="rect">
            <a:avLst/>
          </a:prstGeom>
        </p:spPr>
        <p:txBody>
          <a:bodyPr wrap="square">
            <a:spAutoFit/>
          </a:bodyPr>
          <a:lstStyle/>
          <a:p>
            <a:pPr algn="ctr">
              <a:defRPr sz="1400" b="0" i="0" u="none" strike="noStrike" kern="1200" spc="0" baseline="0">
                <a:solidFill>
                  <a:prstClr val="black">
                    <a:lumMod val="65000"/>
                    <a:lumOff val="35000"/>
                  </a:prstClr>
                </a:solidFill>
                <a:latin typeface="+mn-lt"/>
                <a:ea typeface="+mn-ea"/>
                <a:cs typeface="+mn-cs"/>
              </a:defRPr>
            </a:pPr>
            <a:r>
              <a:rPr lang="en-GB" sz="1600" dirty="0" smtClean="0"/>
              <a:t>The number of individual </a:t>
            </a:r>
            <a:r>
              <a:rPr lang="en-GB" sz="1600" dirty="0"/>
              <a:t>Wednesday Afternoon timetabled </a:t>
            </a:r>
            <a:r>
              <a:rPr lang="en-GB" sz="1600" dirty="0" smtClean="0"/>
              <a:t>sessions, within the 2017-18 Academic year</a:t>
            </a:r>
            <a:endParaRPr lang="en-GB" sz="1600" dirty="0"/>
          </a:p>
        </p:txBody>
      </p:sp>
    </p:spTree>
    <p:extLst>
      <p:ext uri="{BB962C8B-B14F-4D97-AF65-F5344CB8AC3E}">
        <p14:creationId xmlns:p14="http://schemas.microsoft.com/office/powerpoint/2010/main" val="67806642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Faculty of Arts &amp; Humanities</a:t>
            </a:r>
            <a:endParaRPr lang="en-GB" dirty="0"/>
          </a:p>
        </p:txBody>
      </p:sp>
      <p:graphicFrame>
        <p:nvGraphicFramePr>
          <p:cNvPr id="5" name="Chart 4"/>
          <p:cNvGraphicFramePr>
            <a:graphicFrameLocks/>
          </p:cNvGraphicFramePr>
          <p:nvPr>
            <p:extLst>
              <p:ext uri="{D42A27DB-BD31-4B8C-83A1-F6EECF244321}">
                <p14:modId xmlns:p14="http://schemas.microsoft.com/office/powerpoint/2010/main" val="3957936474"/>
              </p:ext>
            </p:extLst>
          </p:nvPr>
        </p:nvGraphicFramePr>
        <p:xfrm>
          <a:off x="3048000" y="1291258"/>
          <a:ext cx="4572000" cy="2595736"/>
        </p:xfrm>
        <a:graphic>
          <a:graphicData uri="http://schemas.openxmlformats.org/drawingml/2006/chart">
            <c:chart xmlns:c="http://schemas.openxmlformats.org/drawingml/2006/chart" xmlns:r="http://schemas.openxmlformats.org/officeDocument/2006/relationships" r:id="rId2"/>
          </a:graphicData>
        </a:graphic>
      </p:graphicFrame>
      <p:sp>
        <p:nvSpPr>
          <p:cNvPr id="6" name="Rectangle 5"/>
          <p:cNvSpPr/>
          <p:nvPr/>
        </p:nvSpPr>
        <p:spPr>
          <a:xfrm>
            <a:off x="1052885" y="1649428"/>
            <a:ext cx="1995115" cy="1569660"/>
          </a:xfrm>
          <a:prstGeom prst="rect">
            <a:avLst/>
          </a:prstGeom>
        </p:spPr>
        <p:txBody>
          <a:bodyPr wrap="square">
            <a:spAutoFit/>
          </a:bodyPr>
          <a:lstStyle/>
          <a:p>
            <a:pPr algn="ctr">
              <a:defRPr sz="1400" b="0" i="0" u="none" strike="noStrike" kern="1200" spc="0" baseline="0">
                <a:solidFill>
                  <a:prstClr val="black">
                    <a:lumMod val="65000"/>
                    <a:lumOff val="35000"/>
                  </a:prstClr>
                </a:solidFill>
                <a:latin typeface="+mn-lt"/>
                <a:ea typeface="+mn-ea"/>
                <a:cs typeface="+mn-cs"/>
              </a:defRPr>
            </a:pPr>
            <a:r>
              <a:rPr lang="en-GB" sz="1600" dirty="0" smtClean="0"/>
              <a:t>The number of individual </a:t>
            </a:r>
            <a:r>
              <a:rPr lang="en-GB" sz="1600" dirty="0"/>
              <a:t>Wednesday Afternoon timetabled </a:t>
            </a:r>
            <a:r>
              <a:rPr lang="en-GB" sz="1600" dirty="0" smtClean="0"/>
              <a:t>sessions, within the 2017-18 Academic year</a:t>
            </a:r>
            <a:endParaRPr lang="en-GB" sz="1600" dirty="0"/>
          </a:p>
        </p:txBody>
      </p:sp>
      <p:graphicFrame>
        <p:nvGraphicFramePr>
          <p:cNvPr id="7" name="Chart 6"/>
          <p:cNvGraphicFramePr>
            <a:graphicFrameLocks/>
          </p:cNvGraphicFramePr>
          <p:nvPr>
            <p:extLst>
              <p:ext uri="{D42A27DB-BD31-4B8C-83A1-F6EECF244321}">
                <p14:modId xmlns:p14="http://schemas.microsoft.com/office/powerpoint/2010/main" val="1102998832"/>
              </p:ext>
            </p:extLst>
          </p:nvPr>
        </p:nvGraphicFramePr>
        <p:xfrm>
          <a:off x="283929" y="4077300"/>
          <a:ext cx="4320480" cy="2577968"/>
        </p:xfrm>
        <a:graphic>
          <a:graphicData uri="http://schemas.openxmlformats.org/drawingml/2006/chart">
            <c:chart xmlns:c="http://schemas.openxmlformats.org/drawingml/2006/chart" xmlns:r="http://schemas.openxmlformats.org/officeDocument/2006/relationships" r:id="rId3"/>
          </a:graphicData>
        </a:graphic>
      </p:graphicFrame>
      <p:sp>
        <p:nvSpPr>
          <p:cNvPr id="8" name="TextBox 7"/>
          <p:cNvSpPr txBox="1"/>
          <p:nvPr/>
        </p:nvSpPr>
        <p:spPr>
          <a:xfrm>
            <a:off x="283929" y="4077300"/>
            <a:ext cx="1658146" cy="369332"/>
          </a:xfrm>
          <a:prstGeom prst="rect">
            <a:avLst/>
          </a:prstGeom>
          <a:noFill/>
        </p:spPr>
        <p:txBody>
          <a:bodyPr wrap="none" rtlCol="0">
            <a:spAutoFit/>
          </a:bodyPr>
          <a:lstStyle/>
          <a:p>
            <a:r>
              <a:rPr lang="en-GB" b="1" dirty="0" smtClean="0">
                <a:solidFill>
                  <a:srgbClr val="C00000"/>
                </a:solidFill>
              </a:rPr>
              <a:t>Undergraduate</a:t>
            </a:r>
            <a:endParaRPr lang="en-GB" b="1" dirty="0">
              <a:solidFill>
                <a:srgbClr val="C00000"/>
              </a:solidFill>
            </a:endParaRPr>
          </a:p>
        </p:txBody>
      </p:sp>
      <p:graphicFrame>
        <p:nvGraphicFramePr>
          <p:cNvPr id="9" name="Chart 8"/>
          <p:cNvGraphicFramePr>
            <a:graphicFrameLocks/>
          </p:cNvGraphicFramePr>
          <p:nvPr>
            <p:extLst>
              <p:ext uri="{D42A27DB-BD31-4B8C-83A1-F6EECF244321}">
                <p14:modId xmlns:p14="http://schemas.microsoft.com/office/powerpoint/2010/main" val="3662199260"/>
              </p:ext>
            </p:extLst>
          </p:nvPr>
        </p:nvGraphicFramePr>
        <p:xfrm>
          <a:off x="4788024" y="4077301"/>
          <a:ext cx="4176464" cy="2577968"/>
        </p:xfrm>
        <a:graphic>
          <a:graphicData uri="http://schemas.openxmlformats.org/drawingml/2006/chart">
            <c:chart xmlns:c="http://schemas.openxmlformats.org/drawingml/2006/chart" xmlns:r="http://schemas.openxmlformats.org/officeDocument/2006/relationships" r:id="rId4"/>
          </a:graphicData>
        </a:graphic>
      </p:graphicFrame>
      <p:sp>
        <p:nvSpPr>
          <p:cNvPr id="10" name="TextBox 9"/>
          <p:cNvSpPr txBox="1"/>
          <p:nvPr/>
        </p:nvSpPr>
        <p:spPr>
          <a:xfrm>
            <a:off x="7516912" y="4077300"/>
            <a:ext cx="1447576" cy="369332"/>
          </a:xfrm>
          <a:prstGeom prst="rect">
            <a:avLst/>
          </a:prstGeom>
          <a:noFill/>
        </p:spPr>
        <p:txBody>
          <a:bodyPr wrap="none" rtlCol="0">
            <a:spAutoFit/>
          </a:bodyPr>
          <a:lstStyle/>
          <a:p>
            <a:r>
              <a:rPr lang="en-GB" b="1" dirty="0" smtClean="0">
                <a:solidFill>
                  <a:schemeClr val="accent6"/>
                </a:solidFill>
              </a:rPr>
              <a:t>Postgraduate</a:t>
            </a:r>
            <a:endParaRPr lang="en-GB" b="1" dirty="0">
              <a:solidFill>
                <a:schemeClr val="accent6"/>
              </a:solidFill>
            </a:endParaRPr>
          </a:p>
        </p:txBody>
      </p:sp>
    </p:spTree>
    <p:extLst>
      <p:ext uri="{BB962C8B-B14F-4D97-AF65-F5344CB8AC3E}">
        <p14:creationId xmlns:p14="http://schemas.microsoft.com/office/powerpoint/2010/main" val="268012969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Faculty of Health &amp; Human Sciences</a:t>
            </a:r>
            <a:endParaRPr lang="en-GB" dirty="0"/>
          </a:p>
        </p:txBody>
      </p:sp>
      <p:sp>
        <p:nvSpPr>
          <p:cNvPr id="4" name="Slide Number Placeholder 3"/>
          <p:cNvSpPr>
            <a:spLocks noGrp="1"/>
          </p:cNvSpPr>
          <p:nvPr>
            <p:ph type="sldNum" sz="quarter" idx="12"/>
          </p:nvPr>
        </p:nvSpPr>
        <p:spPr/>
        <p:txBody>
          <a:bodyPr/>
          <a:lstStyle/>
          <a:p>
            <a:fld id="{F38DF745-7D3F-47F4-83A3-874385CFAA69}" type="slidenum">
              <a:rPr lang="en-US" smtClean="0"/>
              <a:pPr/>
              <a:t>16</a:t>
            </a:fld>
            <a:endParaRPr lang="en-US"/>
          </a:p>
        </p:txBody>
      </p:sp>
      <p:graphicFrame>
        <p:nvGraphicFramePr>
          <p:cNvPr id="5" name="Chart 4"/>
          <p:cNvGraphicFramePr>
            <a:graphicFrameLocks/>
          </p:cNvGraphicFramePr>
          <p:nvPr>
            <p:extLst>
              <p:ext uri="{D42A27DB-BD31-4B8C-83A1-F6EECF244321}">
                <p14:modId xmlns:p14="http://schemas.microsoft.com/office/powerpoint/2010/main" val="3826222890"/>
              </p:ext>
            </p:extLst>
          </p:nvPr>
        </p:nvGraphicFramePr>
        <p:xfrm>
          <a:off x="3048000" y="1143794"/>
          <a:ext cx="4572000" cy="2743200"/>
        </p:xfrm>
        <a:graphic>
          <a:graphicData uri="http://schemas.openxmlformats.org/drawingml/2006/chart">
            <c:chart xmlns:c="http://schemas.openxmlformats.org/drawingml/2006/chart" xmlns:r="http://schemas.openxmlformats.org/officeDocument/2006/relationships" r:id="rId2"/>
          </a:graphicData>
        </a:graphic>
      </p:graphicFrame>
      <p:sp>
        <p:nvSpPr>
          <p:cNvPr id="6" name="Rectangle 5"/>
          <p:cNvSpPr/>
          <p:nvPr/>
        </p:nvSpPr>
        <p:spPr>
          <a:xfrm>
            <a:off x="1052885" y="1649428"/>
            <a:ext cx="1995115" cy="1569660"/>
          </a:xfrm>
          <a:prstGeom prst="rect">
            <a:avLst/>
          </a:prstGeom>
        </p:spPr>
        <p:txBody>
          <a:bodyPr wrap="square">
            <a:spAutoFit/>
          </a:bodyPr>
          <a:lstStyle/>
          <a:p>
            <a:pPr algn="ctr">
              <a:defRPr sz="1400" b="0" i="0" u="none" strike="noStrike" kern="1200" spc="0" baseline="0">
                <a:solidFill>
                  <a:prstClr val="black">
                    <a:lumMod val="65000"/>
                    <a:lumOff val="35000"/>
                  </a:prstClr>
                </a:solidFill>
                <a:latin typeface="+mn-lt"/>
                <a:ea typeface="+mn-ea"/>
                <a:cs typeface="+mn-cs"/>
              </a:defRPr>
            </a:pPr>
            <a:r>
              <a:rPr lang="en-GB" sz="1600" dirty="0" smtClean="0"/>
              <a:t>The number of individual </a:t>
            </a:r>
            <a:r>
              <a:rPr lang="en-GB" sz="1600" dirty="0"/>
              <a:t>Wednesday Afternoon timetabled </a:t>
            </a:r>
            <a:r>
              <a:rPr lang="en-GB" sz="1600" dirty="0" smtClean="0"/>
              <a:t>sessions, within the 2017-18 Academic year</a:t>
            </a:r>
            <a:endParaRPr lang="en-GB" sz="1600" dirty="0"/>
          </a:p>
        </p:txBody>
      </p:sp>
      <p:graphicFrame>
        <p:nvGraphicFramePr>
          <p:cNvPr id="7" name="Chart 6"/>
          <p:cNvGraphicFramePr>
            <a:graphicFrameLocks/>
          </p:cNvGraphicFramePr>
          <p:nvPr>
            <p:extLst>
              <p:ext uri="{D42A27DB-BD31-4B8C-83A1-F6EECF244321}">
                <p14:modId xmlns:p14="http://schemas.microsoft.com/office/powerpoint/2010/main" val="497206437"/>
              </p:ext>
            </p:extLst>
          </p:nvPr>
        </p:nvGraphicFramePr>
        <p:xfrm>
          <a:off x="343835" y="4077071"/>
          <a:ext cx="4310517" cy="2634509"/>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9" name="Chart 8"/>
          <p:cNvGraphicFramePr>
            <a:graphicFrameLocks/>
          </p:cNvGraphicFramePr>
          <p:nvPr>
            <p:extLst>
              <p:ext uri="{D42A27DB-BD31-4B8C-83A1-F6EECF244321}">
                <p14:modId xmlns:p14="http://schemas.microsoft.com/office/powerpoint/2010/main" val="2405248023"/>
              </p:ext>
            </p:extLst>
          </p:nvPr>
        </p:nvGraphicFramePr>
        <p:xfrm>
          <a:off x="4860032" y="4077071"/>
          <a:ext cx="4032448" cy="2634509"/>
        </p:xfrm>
        <a:graphic>
          <a:graphicData uri="http://schemas.openxmlformats.org/drawingml/2006/chart">
            <c:chart xmlns:c="http://schemas.openxmlformats.org/drawingml/2006/chart" xmlns:r="http://schemas.openxmlformats.org/officeDocument/2006/relationships" r:id="rId4"/>
          </a:graphicData>
        </a:graphic>
      </p:graphicFrame>
      <p:sp>
        <p:nvSpPr>
          <p:cNvPr id="10" name="TextBox 9"/>
          <p:cNvSpPr txBox="1"/>
          <p:nvPr/>
        </p:nvSpPr>
        <p:spPr>
          <a:xfrm>
            <a:off x="223812" y="3707739"/>
            <a:ext cx="1658146" cy="369332"/>
          </a:xfrm>
          <a:prstGeom prst="rect">
            <a:avLst/>
          </a:prstGeom>
          <a:noFill/>
        </p:spPr>
        <p:txBody>
          <a:bodyPr wrap="none" rtlCol="0">
            <a:spAutoFit/>
          </a:bodyPr>
          <a:lstStyle/>
          <a:p>
            <a:r>
              <a:rPr lang="en-GB" b="1" dirty="0" smtClean="0">
                <a:solidFill>
                  <a:srgbClr val="C00000"/>
                </a:solidFill>
              </a:rPr>
              <a:t>Undergraduate</a:t>
            </a:r>
            <a:endParaRPr lang="en-GB" b="1" dirty="0">
              <a:solidFill>
                <a:srgbClr val="C00000"/>
              </a:solidFill>
            </a:endParaRPr>
          </a:p>
        </p:txBody>
      </p:sp>
      <p:sp>
        <p:nvSpPr>
          <p:cNvPr id="11" name="TextBox 10"/>
          <p:cNvSpPr txBox="1"/>
          <p:nvPr/>
        </p:nvSpPr>
        <p:spPr>
          <a:xfrm>
            <a:off x="7620000" y="3702328"/>
            <a:ext cx="1447576" cy="369332"/>
          </a:xfrm>
          <a:prstGeom prst="rect">
            <a:avLst/>
          </a:prstGeom>
          <a:noFill/>
        </p:spPr>
        <p:txBody>
          <a:bodyPr wrap="none" rtlCol="0">
            <a:spAutoFit/>
          </a:bodyPr>
          <a:lstStyle/>
          <a:p>
            <a:r>
              <a:rPr lang="en-GB" b="1" dirty="0" smtClean="0">
                <a:solidFill>
                  <a:schemeClr val="accent6"/>
                </a:solidFill>
              </a:rPr>
              <a:t>Postgraduate</a:t>
            </a:r>
            <a:endParaRPr lang="en-GB" b="1" dirty="0">
              <a:solidFill>
                <a:schemeClr val="accent6"/>
              </a:solidFill>
            </a:endParaRPr>
          </a:p>
        </p:txBody>
      </p:sp>
    </p:spTree>
    <p:extLst>
      <p:ext uri="{BB962C8B-B14F-4D97-AF65-F5344CB8AC3E}">
        <p14:creationId xmlns:p14="http://schemas.microsoft.com/office/powerpoint/2010/main" val="235342777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Faculty of Science &amp; Engineering </a:t>
            </a:r>
            <a:endParaRPr lang="en-GB" dirty="0"/>
          </a:p>
        </p:txBody>
      </p:sp>
      <p:sp>
        <p:nvSpPr>
          <p:cNvPr id="4" name="Slide Number Placeholder 3"/>
          <p:cNvSpPr>
            <a:spLocks noGrp="1"/>
          </p:cNvSpPr>
          <p:nvPr>
            <p:ph type="sldNum" sz="quarter" idx="12"/>
          </p:nvPr>
        </p:nvSpPr>
        <p:spPr/>
        <p:txBody>
          <a:bodyPr/>
          <a:lstStyle/>
          <a:p>
            <a:fld id="{F38DF745-7D3F-47F4-83A3-874385CFAA69}" type="slidenum">
              <a:rPr lang="en-US" smtClean="0"/>
              <a:pPr/>
              <a:t>17</a:t>
            </a:fld>
            <a:endParaRPr lang="en-US"/>
          </a:p>
        </p:txBody>
      </p:sp>
      <p:graphicFrame>
        <p:nvGraphicFramePr>
          <p:cNvPr id="5" name="Chart 4"/>
          <p:cNvGraphicFramePr>
            <a:graphicFrameLocks/>
          </p:cNvGraphicFramePr>
          <p:nvPr>
            <p:extLst>
              <p:ext uri="{D42A27DB-BD31-4B8C-83A1-F6EECF244321}">
                <p14:modId xmlns:p14="http://schemas.microsoft.com/office/powerpoint/2010/main" val="2120349462"/>
              </p:ext>
            </p:extLst>
          </p:nvPr>
        </p:nvGraphicFramePr>
        <p:xfrm>
          <a:off x="3038723" y="1196752"/>
          <a:ext cx="4413597" cy="2592288"/>
        </p:xfrm>
        <a:graphic>
          <a:graphicData uri="http://schemas.openxmlformats.org/drawingml/2006/chart">
            <c:chart xmlns:c="http://schemas.openxmlformats.org/drawingml/2006/chart" xmlns:r="http://schemas.openxmlformats.org/officeDocument/2006/relationships" r:id="rId2"/>
          </a:graphicData>
        </a:graphic>
      </p:graphicFrame>
      <p:sp>
        <p:nvSpPr>
          <p:cNvPr id="6" name="Rectangle 5"/>
          <p:cNvSpPr/>
          <p:nvPr/>
        </p:nvSpPr>
        <p:spPr>
          <a:xfrm>
            <a:off x="1043608" y="1537259"/>
            <a:ext cx="1995115" cy="1569660"/>
          </a:xfrm>
          <a:prstGeom prst="rect">
            <a:avLst/>
          </a:prstGeom>
        </p:spPr>
        <p:txBody>
          <a:bodyPr wrap="square">
            <a:spAutoFit/>
          </a:bodyPr>
          <a:lstStyle/>
          <a:p>
            <a:pPr algn="ctr">
              <a:defRPr sz="1400" b="0" i="0" u="none" strike="noStrike" kern="1200" spc="0" baseline="0">
                <a:solidFill>
                  <a:prstClr val="black">
                    <a:lumMod val="65000"/>
                    <a:lumOff val="35000"/>
                  </a:prstClr>
                </a:solidFill>
                <a:latin typeface="+mn-lt"/>
                <a:ea typeface="+mn-ea"/>
                <a:cs typeface="+mn-cs"/>
              </a:defRPr>
            </a:pPr>
            <a:r>
              <a:rPr lang="en-GB" sz="1600" dirty="0" smtClean="0"/>
              <a:t>The number of individual </a:t>
            </a:r>
            <a:r>
              <a:rPr lang="en-GB" sz="1600" dirty="0"/>
              <a:t>Wednesday Afternoon timetabled </a:t>
            </a:r>
            <a:r>
              <a:rPr lang="en-GB" sz="1600" dirty="0" smtClean="0"/>
              <a:t>sessions, within the 2017-18 Academic year</a:t>
            </a:r>
            <a:endParaRPr lang="en-GB" sz="1600" dirty="0"/>
          </a:p>
        </p:txBody>
      </p:sp>
      <p:graphicFrame>
        <p:nvGraphicFramePr>
          <p:cNvPr id="7" name="Chart 6"/>
          <p:cNvGraphicFramePr>
            <a:graphicFrameLocks/>
          </p:cNvGraphicFramePr>
          <p:nvPr>
            <p:extLst>
              <p:ext uri="{D42A27DB-BD31-4B8C-83A1-F6EECF244321}">
                <p14:modId xmlns:p14="http://schemas.microsoft.com/office/powerpoint/2010/main" val="796589268"/>
              </p:ext>
            </p:extLst>
          </p:nvPr>
        </p:nvGraphicFramePr>
        <p:xfrm>
          <a:off x="175836" y="3908661"/>
          <a:ext cx="4330824" cy="2622535"/>
        </p:xfrm>
        <a:graphic>
          <a:graphicData uri="http://schemas.openxmlformats.org/drawingml/2006/chart">
            <c:chart xmlns:c="http://schemas.openxmlformats.org/drawingml/2006/chart" xmlns:r="http://schemas.openxmlformats.org/officeDocument/2006/relationships" r:id="rId3"/>
          </a:graphicData>
        </a:graphic>
      </p:graphicFrame>
      <p:sp>
        <p:nvSpPr>
          <p:cNvPr id="8" name="TextBox 7"/>
          <p:cNvSpPr txBox="1"/>
          <p:nvPr/>
        </p:nvSpPr>
        <p:spPr>
          <a:xfrm>
            <a:off x="2823429" y="3945434"/>
            <a:ext cx="1658146" cy="369332"/>
          </a:xfrm>
          <a:prstGeom prst="rect">
            <a:avLst/>
          </a:prstGeom>
          <a:noFill/>
        </p:spPr>
        <p:txBody>
          <a:bodyPr wrap="none" rtlCol="0">
            <a:spAutoFit/>
          </a:bodyPr>
          <a:lstStyle/>
          <a:p>
            <a:r>
              <a:rPr lang="en-GB" b="1" dirty="0" smtClean="0">
                <a:solidFill>
                  <a:srgbClr val="C00000"/>
                </a:solidFill>
              </a:rPr>
              <a:t>Undergraduate</a:t>
            </a:r>
            <a:endParaRPr lang="en-GB" b="1" dirty="0">
              <a:solidFill>
                <a:srgbClr val="C00000"/>
              </a:solidFill>
            </a:endParaRPr>
          </a:p>
        </p:txBody>
      </p:sp>
      <p:graphicFrame>
        <p:nvGraphicFramePr>
          <p:cNvPr id="9" name="Chart 8"/>
          <p:cNvGraphicFramePr>
            <a:graphicFrameLocks/>
          </p:cNvGraphicFramePr>
          <p:nvPr>
            <p:extLst>
              <p:ext uri="{D42A27DB-BD31-4B8C-83A1-F6EECF244321}">
                <p14:modId xmlns:p14="http://schemas.microsoft.com/office/powerpoint/2010/main" val="3887715601"/>
              </p:ext>
            </p:extLst>
          </p:nvPr>
        </p:nvGraphicFramePr>
        <p:xfrm>
          <a:off x="4644008" y="3907754"/>
          <a:ext cx="4271073" cy="2622535"/>
        </p:xfrm>
        <a:graphic>
          <a:graphicData uri="http://schemas.openxmlformats.org/drawingml/2006/chart">
            <c:chart xmlns:c="http://schemas.openxmlformats.org/drawingml/2006/chart" xmlns:r="http://schemas.openxmlformats.org/officeDocument/2006/relationships" r:id="rId4"/>
          </a:graphicData>
        </a:graphic>
      </p:graphicFrame>
      <p:sp>
        <p:nvSpPr>
          <p:cNvPr id="10" name="TextBox 9"/>
          <p:cNvSpPr txBox="1"/>
          <p:nvPr/>
        </p:nvSpPr>
        <p:spPr>
          <a:xfrm>
            <a:off x="7315105" y="3945434"/>
            <a:ext cx="1447576" cy="369332"/>
          </a:xfrm>
          <a:prstGeom prst="rect">
            <a:avLst/>
          </a:prstGeom>
          <a:noFill/>
        </p:spPr>
        <p:txBody>
          <a:bodyPr wrap="none" rtlCol="0">
            <a:spAutoFit/>
          </a:bodyPr>
          <a:lstStyle/>
          <a:p>
            <a:r>
              <a:rPr lang="en-GB" b="1" dirty="0" smtClean="0">
                <a:solidFill>
                  <a:schemeClr val="accent6"/>
                </a:solidFill>
              </a:rPr>
              <a:t>Postgraduate</a:t>
            </a:r>
            <a:endParaRPr lang="en-GB" b="1" dirty="0">
              <a:solidFill>
                <a:schemeClr val="accent6"/>
              </a:solidFill>
            </a:endParaRPr>
          </a:p>
        </p:txBody>
      </p:sp>
    </p:spTree>
    <p:extLst>
      <p:ext uri="{BB962C8B-B14F-4D97-AF65-F5344CB8AC3E}">
        <p14:creationId xmlns:p14="http://schemas.microsoft.com/office/powerpoint/2010/main" val="110909078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PUPSMD</a:t>
            </a:r>
            <a:endParaRPr lang="en-GB" dirty="0"/>
          </a:p>
        </p:txBody>
      </p:sp>
      <p:sp>
        <p:nvSpPr>
          <p:cNvPr id="4" name="Slide Number Placeholder 3"/>
          <p:cNvSpPr>
            <a:spLocks noGrp="1"/>
          </p:cNvSpPr>
          <p:nvPr>
            <p:ph type="sldNum" sz="quarter" idx="12"/>
          </p:nvPr>
        </p:nvSpPr>
        <p:spPr/>
        <p:txBody>
          <a:bodyPr/>
          <a:lstStyle/>
          <a:p>
            <a:fld id="{F38DF745-7D3F-47F4-83A3-874385CFAA69}" type="slidenum">
              <a:rPr lang="en-US" smtClean="0"/>
              <a:pPr/>
              <a:t>18</a:t>
            </a:fld>
            <a:endParaRPr lang="en-US"/>
          </a:p>
        </p:txBody>
      </p:sp>
      <p:graphicFrame>
        <p:nvGraphicFramePr>
          <p:cNvPr id="5" name="Chart 4"/>
          <p:cNvGraphicFramePr>
            <a:graphicFrameLocks/>
          </p:cNvGraphicFramePr>
          <p:nvPr>
            <p:extLst>
              <p:ext uri="{D42A27DB-BD31-4B8C-83A1-F6EECF244321}">
                <p14:modId xmlns:p14="http://schemas.microsoft.com/office/powerpoint/2010/main" val="635082904"/>
              </p:ext>
            </p:extLst>
          </p:nvPr>
        </p:nvGraphicFramePr>
        <p:xfrm>
          <a:off x="1547664" y="1521495"/>
          <a:ext cx="6438800" cy="3675856"/>
        </p:xfrm>
        <a:graphic>
          <a:graphicData uri="http://schemas.openxmlformats.org/drawingml/2006/chart">
            <c:chart xmlns:c="http://schemas.openxmlformats.org/drawingml/2006/chart" xmlns:r="http://schemas.openxmlformats.org/officeDocument/2006/relationships" r:id="rId3"/>
          </a:graphicData>
        </a:graphic>
      </p:graphicFrame>
      <p:pic>
        <p:nvPicPr>
          <p:cNvPr id="6" name="Picture 2" descr="C:\Users\adoyle4\Desktop\logo.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876256" y="5301208"/>
            <a:ext cx="1728192" cy="104601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2548113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Recommendation: Keep Wednesday Afternoons Free</a:t>
            </a:r>
            <a:endParaRPr lang="en-GB" dirty="0"/>
          </a:p>
        </p:txBody>
      </p:sp>
      <p:sp>
        <p:nvSpPr>
          <p:cNvPr id="3" name="Content Placeholder 2"/>
          <p:cNvSpPr>
            <a:spLocks noGrp="1"/>
          </p:cNvSpPr>
          <p:nvPr>
            <p:ph idx="1"/>
          </p:nvPr>
        </p:nvSpPr>
        <p:spPr>
          <a:xfrm>
            <a:off x="457200" y="1600201"/>
            <a:ext cx="8147248" cy="3917032"/>
          </a:xfrm>
        </p:spPr>
        <p:txBody>
          <a:bodyPr>
            <a:normAutofit fontScale="47500" lnSpcReduction="20000"/>
          </a:bodyPr>
          <a:lstStyle/>
          <a:p>
            <a:r>
              <a:rPr lang="en-GB" dirty="0" smtClean="0"/>
              <a:t>To re-visit the timetabling project and reduce the amount of sessions timetabled on Wednesday afternoons, except in exceptional circumstances i.e. Fieldtrips.</a:t>
            </a:r>
          </a:p>
          <a:p>
            <a:pPr marL="0" indent="0">
              <a:buNone/>
            </a:pPr>
            <a:endParaRPr lang="en-GB" dirty="0" smtClean="0"/>
          </a:p>
          <a:p>
            <a:r>
              <a:rPr lang="en-GB" dirty="0" smtClean="0"/>
              <a:t>To extend the provisions to keep Wednesday afternoons free to students on all courses, including Postgraduate Courses.</a:t>
            </a:r>
          </a:p>
          <a:p>
            <a:pPr marL="0" indent="0">
              <a:buNone/>
            </a:pPr>
            <a:endParaRPr lang="en-GB" dirty="0" smtClean="0"/>
          </a:p>
          <a:p>
            <a:r>
              <a:rPr lang="en-GB" dirty="0" smtClean="0"/>
              <a:t>To extent the policy to ensure that Wednesday timetabling is limited to 12pm, as this would allow more students to participate in the activities that may be a distance to travel.</a:t>
            </a:r>
          </a:p>
          <a:p>
            <a:pPr marL="0" indent="0">
              <a:buNone/>
            </a:pPr>
            <a:endParaRPr lang="en-GB" dirty="0" smtClean="0"/>
          </a:p>
          <a:p>
            <a:r>
              <a:rPr lang="en-GB" dirty="0" smtClean="0"/>
              <a:t>To ensure all staff who schedule teaching hours on a Wednesday afternoon provide resources available to students who are unable to attend. This support should be fair across all students.</a:t>
            </a:r>
          </a:p>
          <a:p>
            <a:pPr marL="0" indent="0">
              <a:buNone/>
            </a:pPr>
            <a:endParaRPr lang="en-GB" dirty="0" smtClean="0"/>
          </a:p>
          <a:p>
            <a:r>
              <a:rPr lang="en-GB" dirty="0" smtClean="0"/>
              <a:t>To support students where possible to get more involved with Sports, Societies and UPSU Activities on Wednesday Afternoons</a:t>
            </a:r>
            <a:endParaRPr lang="en-GB" dirty="0"/>
          </a:p>
        </p:txBody>
      </p:sp>
      <p:sp>
        <p:nvSpPr>
          <p:cNvPr id="4" name="Slide Number Placeholder 3"/>
          <p:cNvSpPr>
            <a:spLocks noGrp="1"/>
          </p:cNvSpPr>
          <p:nvPr>
            <p:ph type="sldNum" sz="quarter" idx="12"/>
          </p:nvPr>
        </p:nvSpPr>
        <p:spPr/>
        <p:txBody>
          <a:bodyPr/>
          <a:lstStyle/>
          <a:p>
            <a:fld id="{F38DF745-7D3F-47F4-83A3-874385CFAA69}" type="slidenum">
              <a:rPr lang="en-US" smtClean="0"/>
              <a:pPr/>
              <a:t>19</a:t>
            </a:fld>
            <a:endParaRPr lang="en-US"/>
          </a:p>
        </p:txBody>
      </p:sp>
      <p:pic>
        <p:nvPicPr>
          <p:cNvPr id="2050" name="Picture 2" descr="C:\Users\adoyle4\Desktop\logo.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76256" y="5301208"/>
            <a:ext cx="1728192" cy="104601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3624584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Methodology</a:t>
            </a:r>
            <a:endParaRPr lang="en-GB" dirty="0"/>
          </a:p>
        </p:txBody>
      </p:sp>
      <p:sp>
        <p:nvSpPr>
          <p:cNvPr id="4" name="Slide Number Placeholder 3"/>
          <p:cNvSpPr>
            <a:spLocks noGrp="1"/>
          </p:cNvSpPr>
          <p:nvPr>
            <p:ph type="sldNum" sz="quarter" idx="12"/>
          </p:nvPr>
        </p:nvSpPr>
        <p:spPr/>
        <p:txBody>
          <a:bodyPr/>
          <a:lstStyle/>
          <a:p>
            <a:fld id="{F38DF745-7D3F-47F4-83A3-874385CFAA69}" type="slidenum">
              <a:rPr lang="en-US" smtClean="0"/>
              <a:pPr/>
              <a:t>2</a:t>
            </a:fld>
            <a:endParaRPr lang="en-US"/>
          </a:p>
        </p:txBody>
      </p:sp>
      <p:pic>
        <p:nvPicPr>
          <p:cNvPr id="2050" name="Picture 2" descr="C:\Users\adoyle4\Desktop\logo.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76256" y="5301208"/>
            <a:ext cx="1728192" cy="104601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7806623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2492896"/>
            <a:ext cx="8229600" cy="1143000"/>
          </a:xfrm>
        </p:spPr>
        <p:txBody>
          <a:bodyPr>
            <a:normAutofit/>
          </a:bodyPr>
          <a:lstStyle/>
          <a:p>
            <a:r>
              <a:rPr lang="en-GB" dirty="0" smtClean="0"/>
              <a:t>Thank you</a:t>
            </a:r>
            <a:endParaRPr lang="en-GB" dirty="0"/>
          </a:p>
        </p:txBody>
      </p:sp>
      <p:sp>
        <p:nvSpPr>
          <p:cNvPr id="4" name="Slide Number Placeholder 3"/>
          <p:cNvSpPr>
            <a:spLocks noGrp="1"/>
          </p:cNvSpPr>
          <p:nvPr>
            <p:ph type="sldNum" sz="quarter" idx="12"/>
          </p:nvPr>
        </p:nvSpPr>
        <p:spPr/>
        <p:txBody>
          <a:bodyPr/>
          <a:lstStyle/>
          <a:p>
            <a:fld id="{F38DF745-7D3F-47F4-83A3-874385CFAA69}" type="slidenum">
              <a:rPr lang="en-US" smtClean="0"/>
              <a:pPr/>
              <a:t>20</a:t>
            </a:fld>
            <a:endParaRPr lang="en-US"/>
          </a:p>
        </p:txBody>
      </p:sp>
      <p:pic>
        <p:nvPicPr>
          <p:cNvPr id="2050" name="Picture 2" descr="C:\Users\adoyle4\Desktop\logo.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76256" y="5301208"/>
            <a:ext cx="1728192" cy="104601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6945329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20000"/>
          </a:bodyPr>
          <a:lstStyle/>
          <a:p>
            <a:pPr marL="0" indent="0">
              <a:buNone/>
            </a:pPr>
            <a:r>
              <a:rPr lang="en-GB" dirty="0" smtClean="0"/>
              <a:t>Purpose of the research was to investigate: </a:t>
            </a:r>
          </a:p>
          <a:p>
            <a:r>
              <a:rPr lang="en-GB" dirty="0" smtClean="0"/>
              <a:t>Do students have formal study timetabled on a Wednesday Afternoon</a:t>
            </a:r>
          </a:p>
          <a:p>
            <a:endParaRPr lang="en-GB" dirty="0"/>
          </a:p>
          <a:p>
            <a:pPr marL="0" indent="0">
              <a:buNone/>
            </a:pPr>
            <a:r>
              <a:rPr lang="en-GB" dirty="0" smtClean="0"/>
              <a:t>Why?</a:t>
            </a:r>
          </a:p>
          <a:p>
            <a:r>
              <a:rPr lang="en-GB" dirty="0" smtClean="0"/>
              <a:t>To improve the student experience</a:t>
            </a:r>
          </a:p>
          <a:p>
            <a:r>
              <a:rPr lang="en-GB" dirty="0" smtClean="0"/>
              <a:t>To create a level playing field amongst students across different faculties</a:t>
            </a:r>
          </a:p>
          <a:p>
            <a:r>
              <a:rPr lang="en-GB" dirty="0" smtClean="0"/>
              <a:t>Widening participation</a:t>
            </a:r>
          </a:p>
          <a:p>
            <a:r>
              <a:rPr lang="en-GB" dirty="0" smtClean="0"/>
              <a:t>To link into wider University strategy regarding health and wellbeing</a:t>
            </a:r>
            <a:endParaRPr lang="en-GB" dirty="0"/>
          </a:p>
        </p:txBody>
      </p:sp>
      <p:sp>
        <p:nvSpPr>
          <p:cNvPr id="4" name="Slide Number Placeholder 3"/>
          <p:cNvSpPr>
            <a:spLocks noGrp="1"/>
          </p:cNvSpPr>
          <p:nvPr>
            <p:ph type="sldNum" sz="quarter" idx="12"/>
          </p:nvPr>
        </p:nvSpPr>
        <p:spPr/>
        <p:txBody>
          <a:bodyPr/>
          <a:lstStyle/>
          <a:p>
            <a:fld id="{F38DF745-7D3F-47F4-83A3-874385CFAA69}" type="slidenum">
              <a:rPr lang="en-US" smtClean="0"/>
              <a:pPr/>
              <a:t>3</a:t>
            </a:fld>
            <a:endParaRPr lang="en-US"/>
          </a:p>
        </p:txBody>
      </p:sp>
      <p:sp>
        <p:nvSpPr>
          <p:cNvPr id="5" name="Title 1"/>
          <p:cNvSpPr txBox="1">
            <a:spLocks/>
          </p:cNvSpPr>
          <p:nvPr/>
        </p:nvSpPr>
        <p:spPr>
          <a:xfrm>
            <a:off x="609600" y="427038"/>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GB" smtClean="0"/>
              <a:t>Wednesday Afternoons</a:t>
            </a:r>
            <a:endParaRPr lang="en-GB" dirty="0"/>
          </a:p>
        </p:txBody>
      </p:sp>
    </p:spTree>
    <p:extLst>
      <p:ext uri="{BB962C8B-B14F-4D97-AF65-F5344CB8AC3E}">
        <p14:creationId xmlns:p14="http://schemas.microsoft.com/office/powerpoint/2010/main" val="221511170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Wednesday Afternoon Timetabling</a:t>
            </a:r>
            <a:endParaRPr lang="en-GB" dirty="0"/>
          </a:p>
        </p:txBody>
      </p:sp>
      <p:sp>
        <p:nvSpPr>
          <p:cNvPr id="4" name="Slide Number Placeholder 3"/>
          <p:cNvSpPr>
            <a:spLocks noGrp="1"/>
          </p:cNvSpPr>
          <p:nvPr>
            <p:ph type="sldNum" sz="quarter" idx="12"/>
          </p:nvPr>
        </p:nvSpPr>
        <p:spPr/>
        <p:txBody>
          <a:bodyPr/>
          <a:lstStyle/>
          <a:p>
            <a:fld id="{F38DF745-7D3F-47F4-83A3-874385CFAA69}" type="slidenum">
              <a:rPr lang="en-US" smtClean="0"/>
              <a:pPr/>
              <a:t>4</a:t>
            </a:fld>
            <a:endParaRPr lang="en-US"/>
          </a:p>
        </p:txBody>
      </p:sp>
      <p:pic>
        <p:nvPicPr>
          <p:cNvPr id="5" name="Picture 4"/>
          <p:cNvPicPr>
            <a:picLocks noChangeAspect="1"/>
          </p:cNvPicPr>
          <p:nvPr/>
        </p:nvPicPr>
        <p:blipFill rotWithShape="1">
          <a:blip r:embed="rId2"/>
          <a:srcRect l="12170" t="25836" r="71522" b="50955"/>
          <a:stretch/>
        </p:blipFill>
        <p:spPr>
          <a:xfrm>
            <a:off x="457200" y="1434773"/>
            <a:ext cx="3698095" cy="2067784"/>
          </a:xfrm>
          <a:prstGeom prst="rect">
            <a:avLst/>
          </a:prstGeom>
        </p:spPr>
      </p:pic>
      <p:grpSp>
        <p:nvGrpSpPr>
          <p:cNvPr id="6" name="Group 5"/>
          <p:cNvGrpSpPr/>
          <p:nvPr/>
        </p:nvGrpSpPr>
        <p:grpSpPr>
          <a:xfrm>
            <a:off x="541437" y="3958447"/>
            <a:ext cx="3059360" cy="2264374"/>
            <a:chOff x="4534608" y="1995322"/>
            <a:chExt cx="3863662" cy="2873838"/>
          </a:xfrm>
        </p:grpSpPr>
        <p:pic>
          <p:nvPicPr>
            <p:cNvPr id="7" name="Picture 6"/>
            <p:cNvPicPr>
              <a:picLocks noChangeAspect="1"/>
            </p:cNvPicPr>
            <p:nvPr/>
          </p:nvPicPr>
          <p:blipFill rotWithShape="1">
            <a:blip r:embed="rId3">
              <a:extLst>
                <a:ext uri="{28A0092B-C50C-407E-A947-70E740481C1C}">
                  <a14:useLocalDpi xmlns:a14="http://schemas.microsoft.com/office/drawing/2010/main" val="0"/>
                </a:ext>
              </a:extLst>
            </a:blip>
            <a:srcRect t="50001" b="14300"/>
            <a:stretch/>
          </p:blipFill>
          <p:spPr>
            <a:xfrm>
              <a:off x="4534608" y="2420888"/>
              <a:ext cx="3863662" cy="2448272"/>
            </a:xfrm>
            <a:prstGeom prst="rect">
              <a:avLst/>
            </a:prstGeom>
          </p:spPr>
        </p:pic>
        <p:pic>
          <p:nvPicPr>
            <p:cNvPr id="8" name="Picture 7"/>
            <p:cNvPicPr>
              <a:picLocks noChangeAspect="1"/>
            </p:cNvPicPr>
            <p:nvPr/>
          </p:nvPicPr>
          <p:blipFill rotWithShape="1">
            <a:blip r:embed="rId3">
              <a:extLst>
                <a:ext uri="{28A0092B-C50C-407E-A947-70E740481C1C}">
                  <a14:useLocalDpi xmlns:a14="http://schemas.microsoft.com/office/drawing/2010/main" val="0"/>
                </a:ext>
              </a:extLst>
            </a:blip>
            <a:srcRect t="4852" b="88848"/>
            <a:stretch/>
          </p:blipFill>
          <p:spPr>
            <a:xfrm>
              <a:off x="4534608" y="1995322"/>
              <a:ext cx="3863662" cy="432048"/>
            </a:xfrm>
            <a:prstGeom prst="rect">
              <a:avLst/>
            </a:prstGeom>
          </p:spPr>
        </p:pic>
      </p:grpSp>
      <p:sp>
        <p:nvSpPr>
          <p:cNvPr id="9" name="TextBox 8"/>
          <p:cNvSpPr txBox="1"/>
          <p:nvPr/>
        </p:nvSpPr>
        <p:spPr>
          <a:xfrm>
            <a:off x="3361256" y="3124204"/>
            <a:ext cx="919419" cy="276999"/>
          </a:xfrm>
          <a:prstGeom prst="rect">
            <a:avLst/>
          </a:prstGeom>
          <a:noFill/>
        </p:spPr>
        <p:txBody>
          <a:bodyPr wrap="none" rtlCol="0">
            <a:spAutoFit/>
          </a:bodyPr>
          <a:lstStyle/>
          <a:p>
            <a:r>
              <a:rPr lang="en-GB" sz="1200" b="1" dirty="0" smtClean="0"/>
              <a:t>Twitter Poll</a:t>
            </a:r>
            <a:endParaRPr lang="en-GB" sz="1200" b="1" dirty="0"/>
          </a:p>
        </p:txBody>
      </p:sp>
      <p:sp>
        <p:nvSpPr>
          <p:cNvPr id="10" name="TextBox 9"/>
          <p:cNvSpPr txBox="1"/>
          <p:nvPr/>
        </p:nvSpPr>
        <p:spPr>
          <a:xfrm>
            <a:off x="1992351" y="6239956"/>
            <a:ext cx="1798890" cy="276999"/>
          </a:xfrm>
          <a:prstGeom prst="rect">
            <a:avLst/>
          </a:prstGeom>
          <a:noFill/>
        </p:spPr>
        <p:txBody>
          <a:bodyPr wrap="none" rtlCol="0">
            <a:spAutoFit/>
          </a:bodyPr>
          <a:lstStyle/>
          <a:p>
            <a:r>
              <a:rPr lang="en-GB" sz="1200" b="1" dirty="0" smtClean="0"/>
              <a:t>Have your say: UPSU App</a:t>
            </a:r>
            <a:endParaRPr lang="en-GB" sz="1200" b="1" dirty="0"/>
          </a:p>
        </p:txBody>
      </p:sp>
      <p:pic>
        <p:nvPicPr>
          <p:cNvPr id="11" name="Picture 2" descr="C:\Users\adoyle4\Desktop\logo.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876256" y="5301208"/>
            <a:ext cx="1728192" cy="1046011"/>
          </a:xfrm>
          <a:prstGeom prst="rect">
            <a:avLst/>
          </a:prstGeom>
          <a:noFill/>
          <a:extLst>
            <a:ext uri="{909E8E84-426E-40DD-AFC4-6F175D3DCCD1}">
              <a14:hiddenFill xmlns:a14="http://schemas.microsoft.com/office/drawing/2010/main">
                <a:solidFill>
                  <a:srgbClr val="FFFFFF"/>
                </a:solidFill>
              </a14:hiddenFill>
            </a:ext>
          </a:extLst>
        </p:spPr>
      </p:pic>
      <p:sp>
        <p:nvSpPr>
          <p:cNvPr id="20" name="Rectangle 19"/>
          <p:cNvSpPr/>
          <p:nvPr/>
        </p:nvSpPr>
        <p:spPr>
          <a:xfrm>
            <a:off x="370812" y="1375185"/>
            <a:ext cx="4257916" cy="2215019"/>
          </a:xfrm>
          <a:prstGeom prst="rect">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1" name="Rectangle 20"/>
          <p:cNvSpPr/>
          <p:nvPr/>
        </p:nvSpPr>
        <p:spPr>
          <a:xfrm>
            <a:off x="422889" y="3819529"/>
            <a:ext cx="3368352" cy="2714562"/>
          </a:xfrm>
          <a:prstGeom prst="rect">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2" name="TextBox 21"/>
          <p:cNvSpPr txBox="1"/>
          <p:nvPr/>
        </p:nvSpPr>
        <p:spPr>
          <a:xfrm>
            <a:off x="4918860" y="1646876"/>
            <a:ext cx="3914791" cy="1754326"/>
          </a:xfrm>
          <a:prstGeom prst="rect">
            <a:avLst/>
          </a:prstGeom>
          <a:noFill/>
        </p:spPr>
        <p:txBody>
          <a:bodyPr wrap="square" rtlCol="0">
            <a:spAutoFit/>
          </a:bodyPr>
          <a:lstStyle/>
          <a:p>
            <a:pPr marL="285750" indent="-285750">
              <a:buFont typeface="Arial" panose="020B0604020202020204" pitchFamily="34" charset="0"/>
              <a:buChar char="•"/>
            </a:pPr>
            <a:r>
              <a:rPr lang="en-GB" dirty="0" smtClean="0"/>
              <a:t>Gained student feedback via social media platforms</a:t>
            </a:r>
          </a:p>
          <a:p>
            <a:pPr marL="285750" indent="-285750">
              <a:buFont typeface="Arial" panose="020B0604020202020204" pitchFamily="34" charset="0"/>
              <a:buChar char="•"/>
            </a:pPr>
            <a:r>
              <a:rPr lang="en-GB" dirty="0" smtClean="0"/>
              <a:t>On average 30-35% do not have free Wednesday Afternoons</a:t>
            </a:r>
          </a:p>
          <a:p>
            <a:pPr marL="285750" indent="-285750">
              <a:buFont typeface="Arial" panose="020B0604020202020204" pitchFamily="34" charset="0"/>
              <a:buChar char="•"/>
            </a:pPr>
            <a:endParaRPr lang="en-GB" dirty="0" smtClean="0"/>
          </a:p>
          <a:p>
            <a:pPr marL="285750" indent="-285750">
              <a:buFont typeface="Arial" panose="020B0604020202020204" pitchFamily="34" charset="0"/>
              <a:buChar char="•"/>
            </a:pPr>
            <a:endParaRPr lang="en-GB" dirty="0" smtClean="0"/>
          </a:p>
        </p:txBody>
      </p:sp>
    </p:spTree>
    <p:extLst>
      <p:ext uri="{BB962C8B-B14F-4D97-AF65-F5344CB8AC3E}">
        <p14:creationId xmlns:p14="http://schemas.microsoft.com/office/powerpoint/2010/main" val="365138012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F38DF745-7D3F-47F4-83A3-874385CFAA69}" type="slidenum">
              <a:rPr lang="en-US" smtClean="0"/>
              <a:pPr/>
              <a:t>5</a:t>
            </a:fld>
            <a:endParaRPr lang="en-US"/>
          </a:p>
        </p:txBody>
      </p:sp>
      <p:sp>
        <p:nvSpPr>
          <p:cNvPr id="5" name="Title 1"/>
          <p:cNvSpPr>
            <a:spLocks noGrp="1"/>
          </p:cNvSpPr>
          <p:nvPr>
            <p:ph type="title"/>
          </p:nvPr>
        </p:nvSpPr>
        <p:spPr/>
        <p:txBody>
          <a:bodyPr/>
          <a:lstStyle/>
          <a:p>
            <a:r>
              <a:rPr lang="en-GB" dirty="0"/>
              <a:t>Barriers to Engagement Survey</a:t>
            </a:r>
          </a:p>
        </p:txBody>
      </p:sp>
      <p:graphicFrame>
        <p:nvGraphicFramePr>
          <p:cNvPr id="6" name="Chart 5"/>
          <p:cNvGraphicFramePr>
            <a:graphicFrameLocks/>
          </p:cNvGraphicFramePr>
          <p:nvPr>
            <p:extLst>
              <p:ext uri="{D42A27DB-BD31-4B8C-83A1-F6EECF244321}">
                <p14:modId xmlns:p14="http://schemas.microsoft.com/office/powerpoint/2010/main" val="393015075"/>
              </p:ext>
            </p:extLst>
          </p:nvPr>
        </p:nvGraphicFramePr>
        <p:xfrm>
          <a:off x="611560" y="1143794"/>
          <a:ext cx="7920880" cy="4949502"/>
        </p:xfrm>
        <a:graphic>
          <a:graphicData uri="http://schemas.openxmlformats.org/drawingml/2006/chart">
            <c:chart xmlns:c="http://schemas.openxmlformats.org/drawingml/2006/chart" xmlns:r="http://schemas.openxmlformats.org/officeDocument/2006/relationships" r:id="rId2"/>
          </a:graphicData>
        </a:graphic>
      </p:graphicFrame>
      <p:pic>
        <p:nvPicPr>
          <p:cNvPr id="7" name="Picture 2" descr="C:\Users\adoyle4\Desktop\logo.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76256" y="5301208"/>
            <a:ext cx="1728192" cy="104601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8609989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t>Barriers to Engagement Survey</a:t>
            </a:r>
            <a:endParaRPr lang="en-GB" dirty="0"/>
          </a:p>
        </p:txBody>
      </p:sp>
      <p:sp>
        <p:nvSpPr>
          <p:cNvPr id="4" name="Slide Number Placeholder 3"/>
          <p:cNvSpPr>
            <a:spLocks noGrp="1"/>
          </p:cNvSpPr>
          <p:nvPr>
            <p:ph type="sldNum" sz="quarter" idx="12"/>
          </p:nvPr>
        </p:nvSpPr>
        <p:spPr/>
        <p:txBody>
          <a:bodyPr/>
          <a:lstStyle/>
          <a:p>
            <a:fld id="{F38DF745-7D3F-47F4-83A3-874385CFAA69}" type="slidenum">
              <a:rPr lang="en-US" smtClean="0"/>
              <a:pPr/>
              <a:t>6</a:t>
            </a:fld>
            <a:endParaRPr lang="en-US"/>
          </a:p>
        </p:txBody>
      </p:sp>
      <p:pic>
        <p:nvPicPr>
          <p:cNvPr id="12" name="Picture 2" descr="C:\Users\adoyle4\Desktop\logo.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76256" y="5301208"/>
            <a:ext cx="1728192" cy="1046011"/>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15" name="Chart 14"/>
          <p:cNvGraphicFramePr>
            <a:graphicFrameLocks/>
          </p:cNvGraphicFramePr>
          <p:nvPr>
            <p:extLst>
              <p:ext uri="{D42A27DB-BD31-4B8C-83A1-F6EECF244321}">
                <p14:modId xmlns:p14="http://schemas.microsoft.com/office/powerpoint/2010/main" val="926900018"/>
              </p:ext>
            </p:extLst>
          </p:nvPr>
        </p:nvGraphicFramePr>
        <p:xfrm>
          <a:off x="539553" y="1196752"/>
          <a:ext cx="8147247" cy="4867835"/>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92437223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Barriers to Engagement Survey</a:t>
            </a:r>
          </a:p>
        </p:txBody>
      </p:sp>
      <p:sp>
        <p:nvSpPr>
          <p:cNvPr id="4" name="Slide Number Placeholder 3"/>
          <p:cNvSpPr>
            <a:spLocks noGrp="1"/>
          </p:cNvSpPr>
          <p:nvPr>
            <p:ph type="sldNum" sz="quarter" idx="12"/>
          </p:nvPr>
        </p:nvSpPr>
        <p:spPr/>
        <p:txBody>
          <a:bodyPr/>
          <a:lstStyle/>
          <a:p>
            <a:fld id="{F38DF745-7D3F-47F4-83A3-874385CFAA69}" type="slidenum">
              <a:rPr lang="en-US" smtClean="0"/>
              <a:pPr/>
              <a:t>7</a:t>
            </a:fld>
            <a:endParaRPr lang="en-US"/>
          </a:p>
        </p:txBody>
      </p:sp>
      <p:graphicFrame>
        <p:nvGraphicFramePr>
          <p:cNvPr id="6" name="Chart 5"/>
          <p:cNvGraphicFramePr>
            <a:graphicFrameLocks/>
          </p:cNvGraphicFramePr>
          <p:nvPr>
            <p:extLst>
              <p:ext uri="{D42A27DB-BD31-4B8C-83A1-F6EECF244321}">
                <p14:modId xmlns:p14="http://schemas.microsoft.com/office/powerpoint/2010/main" val="2481620485"/>
              </p:ext>
            </p:extLst>
          </p:nvPr>
        </p:nvGraphicFramePr>
        <p:xfrm>
          <a:off x="611560" y="1268760"/>
          <a:ext cx="8208912" cy="4752528"/>
        </p:xfrm>
        <a:graphic>
          <a:graphicData uri="http://schemas.openxmlformats.org/drawingml/2006/chart">
            <c:chart xmlns:c="http://schemas.openxmlformats.org/drawingml/2006/chart" xmlns:r="http://schemas.openxmlformats.org/officeDocument/2006/relationships" r:id="rId2"/>
          </a:graphicData>
        </a:graphic>
      </p:graphicFrame>
      <p:pic>
        <p:nvPicPr>
          <p:cNvPr id="7" name="Picture 2" descr="C:\Users\adoyle4\Desktop\logo.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76256" y="5301208"/>
            <a:ext cx="1728192" cy="104601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0199981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F38DF745-7D3F-47F4-83A3-874385CFAA69}" type="slidenum">
              <a:rPr lang="en-US" smtClean="0"/>
              <a:pPr/>
              <a:t>8</a:t>
            </a:fld>
            <a:endParaRPr lang="en-US"/>
          </a:p>
        </p:txBody>
      </p:sp>
      <p:graphicFrame>
        <p:nvGraphicFramePr>
          <p:cNvPr id="5" name="Chart 4"/>
          <p:cNvGraphicFramePr>
            <a:graphicFrameLocks/>
          </p:cNvGraphicFramePr>
          <p:nvPr>
            <p:extLst>
              <p:ext uri="{D42A27DB-BD31-4B8C-83A1-F6EECF244321}">
                <p14:modId xmlns:p14="http://schemas.microsoft.com/office/powerpoint/2010/main" val="3058568975"/>
              </p:ext>
            </p:extLst>
          </p:nvPr>
        </p:nvGraphicFramePr>
        <p:xfrm>
          <a:off x="459024" y="1268760"/>
          <a:ext cx="8227776" cy="4752528"/>
        </p:xfrm>
        <a:graphic>
          <a:graphicData uri="http://schemas.openxmlformats.org/drawingml/2006/chart">
            <c:chart xmlns:c="http://schemas.openxmlformats.org/drawingml/2006/chart" xmlns:r="http://schemas.openxmlformats.org/officeDocument/2006/relationships" r:id="rId2"/>
          </a:graphicData>
        </a:graphic>
      </p:graphicFrame>
      <p:sp>
        <p:nvSpPr>
          <p:cNvPr id="6" name="Title 1"/>
          <p:cNvSpPr>
            <a:spLocks noGrp="1"/>
          </p:cNvSpPr>
          <p:nvPr>
            <p:ph type="title"/>
          </p:nvPr>
        </p:nvSpPr>
        <p:spPr/>
        <p:txBody>
          <a:bodyPr/>
          <a:lstStyle/>
          <a:p>
            <a:r>
              <a:rPr lang="en-GB" dirty="0"/>
              <a:t>Barriers to Engagement Survey</a:t>
            </a:r>
          </a:p>
        </p:txBody>
      </p:sp>
      <p:pic>
        <p:nvPicPr>
          <p:cNvPr id="7" name="Picture 2" descr="C:\Users\adoyle4\Desktop\logo.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76256" y="5301208"/>
            <a:ext cx="1728192" cy="104601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0877134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Barriers to Engagement Survey</a:t>
            </a:r>
          </a:p>
        </p:txBody>
      </p:sp>
      <p:sp>
        <p:nvSpPr>
          <p:cNvPr id="4" name="Slide Number Placeholder 3"/>
          <p:cNvSpPr>
            <a:spLocks noGrp="1"/>
          </p:cNvSpPr>
          <p:nvPr>
            <p:ph type="sldNum" sz="quarter" idx="12"/>
          </p:nvPr>
        </p:nvSpPr>
        <p:spPr/>
        <p:txBody>
          <a:bodyPr/>
          <a:lstStyle/>
          <a:p>
            <a:fld id="{F38DF745-7D3F-47F4-83A3-874385CFAA69}" type="slidenum">
              <a:rPr lang="en-US" smtClean="0"/>
              <a:pPr/>
              <a:t>9</a:t>
            </a:fld>
            <a:endParaRPr lang="en-US"/>
          </a:p>
        </p:txBody>
      </p:sp>
      <p:graphicFrame>
        <p:nvGraphicFramePr>
          <p:cNvPr id="5" name="Chart 4"/>
          <p:cNvGraphicFramePr>
            <a:graphicFrameLocks/>
          </p:cNvGraphicFramePr>
          <p:nvPr>
            <p:extLst>
              <p:ext uri="{D42A27DB-BD31-4B8C-83A1-F6EECF244321}">
                <p14:modId xmlns:p14="http://schemas.microsoft.com/office/powerpoint/2010/main" val="2998415648"/>
              </p:ext>
            </p:extLst>
          </p:nvPr>
        </p:nvGraphicFramePr>
        <p:xfrm>
          <a:off x="539552" y="1196752"/>
          <a:ext cx="8280920" cy="4824536"/>
        </p:xfrm>
        <a:graphic>
          <a:graphicData uri="http://schemas.openxmlformats.org/drawingml/2006/chart">
            <c:chart xmlns:c="http://schemas.openxmlformats.org/drawingml/2006/chart" xmlns:r="http://schemas.openxmlformats.org/officeDocument/2006/relationships" r:id="rId2"/>
          </a:graphicData>
        </a:graphic>
      </p:graphicFrame>
      <p:pic>
        <p:nvPicPr>
          <p:cNvPr id="6" name="Picture 2" descr="C:\Users\adoyle4\Desktop\logo.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76256" y="5301208"/>
            <a:ext cx="1728192" cy="104601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0533569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1102</TotalTime>
  <Words>849</Words>
  <Application>Microsoft Office PowerPoint</Application>
  <PresentationFormat>On-screen Show (4:3)</PresentationFormat>
  <Paragraphs>117</Paragraphs>
  <Slides>20</Slides>
  <Notes>2</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20</vt:i4>
      </vt:variant>
    </vt:vector>
  </HeadingPairs>
  <TitlesOfParts>
    <vt:vector size="23" baseType="lpstr">
      <vt:lpstr>Arial</vt:lpstr>
      <vt:lpstr>Calibri</vt:lpstr>
      <vt:lpstr>Office Theme</vt:lpstr>
      <vt:lpstr>Barriers to engagement</vt:lpstr>
      <vt:lpstr>Methodology</vt:lpstr>
      <vt:lpstr>PowerPoint Presentation</vt:lpstr>
      <vt:lpstr>Wednesday Afternoon Timetabling</vt:lpstr>
      <vt:lpstr>Barriers to Engagement Survey</vt:lpstr>
      <vt:lpstr>Barriers to Engagement Survey</vt:lpstr>
      <vt:lpstr>Barriers to Engagement Survey</vt:lpstr>
      <vt:lpstr>Barriers to Engagement Survey</vt:lpstr>
      <vt:lpstr>Barriers to Engagement Survey</vt:lpstr>
      <vt:lpstr>Student Feedback: Common Themes</vt:lpstr>
      <vt:lpstr>Student Feedback: Common Themes</vt:lpstr>
      <vt:lpstr>Student Feedback: Common Themes</vt:lpstr>
      <vt:lpstr>PowerPoint Presentation</vt:lpstr>
      <vt:lpstr>Faculty of Business</vt:lpstr>
      <vt:lpstr>Faculty of Arts &amp; Humanities</vt:lpstr>
      <vt:lpstr>Faculty of Health &amp; Human Sciences</vt:lpstr>
      <vt:lpstr>Faculty of Science &amp; Engineering </vt:lpstr>
      <vt:lpstr>PUPSMD</vt:lpstr>
      <vt:lpstr>Recommendation: Keep Wednesday Afternoons Free</vt:lpstr>
      <vt:lpstr>Thank you</vt:lpstr>
    </vt:vector>
  </TitlesOfParts>
  <Company>University of Plymouth</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(su) Alex Doyle</dc:creator>
  <cp:lastModifiedBy>(su) Lauren Brickley</cp:lastModifiedBy>
  <cp:revision>46</cp:revision>
  <dcterms:created xsi:type="dcterms:W3CDTF">2018-02-26T13:37:40Z</dcterms:created>
  <dcterms:modified xsi:type="dcterms:W3CDTF">2018-04-09T15:31:05Z</dcterms:modified>
</cp:coreProperties>
</file>